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notesMasterIdLst>
    <p:notesMasterId r:id="rId28"/>
  </p:notesMasterIdLst>
  <p:sldIdLst>
    <p:sldId id="256" r:id="rId2"/>
    <p:sldId id="257" r:id="rId3"/>
    <p:sldId id="258" r:id="rId4"/>
    <p:sldId id="285" r:id="rId5"/>
    <p:sldId id="286" r:id="rId6"/>
    <p:sldId id="300" r:id="rId7"/>
    <p:sldId id="287" r:id="rId8"/>
    <p:sldId id="301" r:id="rId9"/>
    <p:sldId id="288" r:id="rId10"/>
    <p:sldId id="302" r:id="rId11"/>
    <p:sldId id="289" r:id="rId12"/>
    <p:sldId id="303" r:id="rId13"/>
    <p:sldId id="292" r:id="rId14"/>
    <p:sldId id="304" r:id="rId15"/>
    <p:sldId id="290" r:id="rId16"/>
    <p:sldId id="291" r:id="rId17"/>
    <p:sldId id="299" r:id="rId18"/>
    <p:sldId id="293" r:id="rId19"/>
    <p:sldId id="305" r:id="rId20"/>
    <p:sldId id="306" r:id="rId21"/>
    <p:sldId id="294" r:id="rId22"/>
    <p:sldId id="295" r:id="rId23"/>
    <p:sldId id="296" r:id="rId24"/>
    <p:sldId id="308" r:id="rId25"/>
    <p:sldId id="297" r:id="rId26"/>
    <p:sldId id="298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E1C78-E7F3-437E-8043-390E28062AC9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B07F-66D6-4259-8BA7-A4D5663BBE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43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B07F-66D6-4259-8BA7-A4D5663BBEC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232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60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34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4371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654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5334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797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225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50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75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08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77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24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28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58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03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65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571B-D979-4885-80F8-2456315478FB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9E15C7B-621A-4D1E-8E69-C89B0ACFEC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33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  <p:sldLayoutId id="2147483964" r:id="rId12"/>
    <p:sldLayoutId id="2147483965" r:id="rId13"/>
    <p:sldLayoutId id="2147483966" r:id="rId14"/>
    <p:sldLayoutId id="2147483967" r:id="rId15"/>
    <p:sldLayoutId id="21474839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4471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Cambria" panose="02040503050406030204" pitchFamily="18" charset="0"/>
              </a:rPr>
              <a:t>ENDOMETRIOSE</a:t>
            </a:r>
            <a:endParaRPr lang="fr-FR" sz="3600" b="1" dirty="0">
              <a:latin typeface="Cambria" panose="020405030504060302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36125" y="3331581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COURS DESTINE AUX ETUDIANTS DE </a:t>
            </a:r>
          </a:p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DEUXIEMME DOCTORAT EN</a:t>
            </a:r>
          </a:p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 MEDECINE </a:t>
            </a:r>
            <a:endParaRPr lang="fr-FR" sz="32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694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662782"/>
            <a:ext cx="10515600" cy="1325563"/>
          </a:xfrm>
        </p:spPr>
        <p:txBody>
          <a:bodyPr/>
          <a:lstStyle/>
          <a:p>
            <a:r>
              <a:rPr lang="fr-FR" dirty="0" smtClean="0"/>
              <a:t>                                                                                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72296" y="764368"/>
            <a:ext cx="10515600" cy="492809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r>
              <a:rPr lang="fr-FR" sz="2400" b="1" dirty="0" smtClean="0">
                <a:latin typeface="Cambria" panose="02040503050406030204" pitchFamily="18" charset="0"/>
              </a:rPr>
              <a:t>Théorie immunitaire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l’ acceptabilité  et le développement de la greffe </a:t>
            </a:r>
            <a:r>
              <a:rPr lang="fr-FR" sz="2400" dirty="0" err="1" smtClean="0">
                <a:latin typeface="Cambria" panose="02040503050406030204" pitchFamily="18" charset="0"/>
              </a:rPr>
              <a:t>endométriale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seraient </a:t>
            </a:r>
            <a:r>
              <a:rPr lang="fr-FR" sz="2400" dirty="0" smtClean="0">
                <a:latin typeface="Cambria" panose="02040503050406030204" pitchFamily="18" charset="0"/>
              </a:rPr>
              <a:t>dus à un déficit </a:t>
            </a:r>
            <a:r>
              <a:rPr lang="fr-FR" sz="2400" dirty="0" smtClean="0">
                <a:latin typeface="Cambria" panose="02040503050406030204" pitchFamily="18" charset="0"/>
              </a:rPr>
              <a:t>immunitaire  </a:t>
            </a:r>
            <a:r>
              <a:rPr lang="fr-FR" sz="2400" dirty="0" smtClean="0">
                <a:latin typeface="Cambria" panose="02040503050406030204" pitchFamily="18" charset="0"/>
              </a:rPr>
              <a:t>car 90%   des femmes chez qui on trouve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les </a:t>
            </a:r>
            <a:r>
              <a:rPr lang="fr-FR" sz="2400" dirty="0" smtClean="0">
                <a:latin typeface="Cambria" panose="02040503050406030204" pitchFamily="18" charset="0"/>
              </a:rPr>
              <a:t>cellules menstruelles dans le cavité pelvienne ne </a:t>
            </a:r>
            <a:r>
              <a:rPr lang="fr-FR" sz="2400" dirty="0" smtClean="0">
                <a:latin typeface="Cambria" panose="02040503050406030204" pitchFamily="18" charset="0"/>
              </a:rPr>
              <a:t>développent </a:t>
            </a:r>
            <a:r>
              <a:rPr lang="fr-FR" sz="2400" dirty="0" smtClean="0">
                <a:latin typeface="Cambria" panose="02040503050406030204" pitchFamily="18" charset="0"/>
              </a:rPr>
              <a:t>pas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obligatoirement </a:t>
            </a:r>
            <a:r>
              <a:rPr lang="fr-FR" sz="2400" dirty="0" smtClean="0">
                <a:latin typeface="Cambria" panose="02040503050406030204" pitchFamily="18" charset="0"/>
              </a:rPr>
              <a:t>la maladie.  Il s’agirait donc probablement aussi d’une maladie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auto </a:t>
            </a:r>
            <a:r>
              <a:rPr lang="fr-FR" sz="2400" dirty="0" smtClean="0">
                <a:latin typeface="Cambria" panose="02040503050406030204" pitchFamily="18" charset="0"/>
              </a:rPr>
              <a:t>immune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r>
              <a:rPr lang="fr-FR" sz="2400" b="1" dirty="0" smtClean="0">
                <a:latin typeface="Cambria" panose="02040503050406030204" pitchFamily="18" charset="0"/>
              </a:rPr>
              <a:t>Théories mixtes  </a:t>
            </a:r>
            <a:endParaRPr lang="fr-FR" sz="24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599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III.DIAGNOSTIQUE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52138"/>
            <a:ext cx="1080430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SYMPTOMES PLUS </a:t>
            </a:r>
            <a:r>
              <a:rPr lang="fr-FR" sz="2400" b="1" dirty="0" smtClean="0">
                <a:latin typeface="Cambria" panose="02040503050406030204" pitchFamily="18" charset="0"/>
              </a:rPr>
              <a:t>SPECIFIQUES</a:t>
            </a:r>
          </a:p>
          <a:p>
            <a:pPr marL="0" indent="0">
              <a:buNone/>
            </a:pP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-Douleur pelvienne spontanée,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cyclique ou non, d’intensité variable, souvent consécutive à la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surdistension </a:t>
            </a:r>
            <a:r>
              <a:rPr lang="fr-FR" sz="2400" dirty="0" smtClean="0">
                <a:latin typeface="Cambria" panose="02040503050406030204" pitchFamily="18" charset="0"/>
              </a:rPr>
              <a:t>des kystes </a:t>
            </a:r>
            <a:r>
              <a:rPr lang="fr-FR" sz="2400" dirty="0" smtClean="0">
                <a:latin typeface="Cambria" panose="02040503050406030204" pitchFamily="18" charset="0"/>
              </a:rPr>
              <a:t>endométriosiques</a:t>
            </a:r>
            <a:r>
              <a:rPr lang="fr-FR" sz="2400" dirty="0" smtClean="0">
                <a:latin typeface="Cambria" panose="02040503050406030204" pitchFamily="18" charset="0"/>
              </a:rPr>
              <a:t>, saignements cycliques au niveau des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implants d’endométriose</a:t>
            </a:r>
            <a:r>
              <a:rPr lang="fr-FR" sz="2400" dirty="0" smtClean="0">
                <a:latin typeface="Cambria" panose="02040503050406030204" pitchFamily="18" charset="0"/>
              </a:rPr>
              <a:t>, libération des </a:t>
            </a:r>
            <a:r>
              <a:rPr lang="fr-FR" sz="2400" dirty="0" smtClean="0">
                <a:latin typeface="Cambria" panose="02040503050406030204" pitchFamily="18" charset="0"/>
              </a:rPr>
              <a:t>prostaglandines</a:t>
            </a:r>
            <a:r>
              <a:rPr lang="fr-FR" sz="2400" dirty="0" smtClean="0">
                <a:latin typeface="Cambria" panose="02040503050406030204" pitchFamily="18" charset="0"/>
              </a:rPr>
              <a:t>, obstructions ou sténose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cervico- </a:t>
            </a:r>
            <a:r>
              <a:rPr lang="fr-FR" sz="2400" dirty="0" smtClean="0">
                <a:latin typeface="Cambria" panose="02040503050406030204" pitchFamily="18" charset="0"/>
              </a:rPr>
              <a:t>isthmique</a:t>
            </a:r>
            <a:r>
              <a:rPr lang="fr-FR" sz="2400" dirty="0" smtClean="0">
                <a:latin typeface="Cambria" panose="02040503050406030204" pitchFamily="18" charset="0"/>
              </a:rPr>
              <a:t>.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871801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.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52138"/>
            <a:ext cx="1080430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AUTRES SYMPTOMES </a:t>
            </a:r>
            <a:r>
              <a:rPr lang="fr-FR" sz="2400" b="1" dirty="0" smtClean="0">
                <a:latin typeface="Cambria" panose="02040503050406030204" pitchFamily="18" charset="0"/>
              </a:rPr>
              <a:t>PLUS </a:t>
            </a:r>
            <a:r>
              <a:rPr lang="fr-FR" sz="2400" b="1" dirty="0" smtClean="0">
                <a:latin typeface="Cambria" panose="02040503050406030204" pitchFamily="18" charset="0"/>
              </a:rPr>
              <a:t>SPECIFIQUES</a:t>
            </a: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-</a:t>
            </a:r>
            <a:r>
              <a:rPr lang="fr-FR" sz="2400" dirty="0" smtClean="0">
                <a:latin typeface="Cambria" panose="02040503050406030204" pitchFamily="18" charset="0"/>
              </a:rPr>
              <a:t>Douleur provoquée, souvent par les rapports sexuels et même le TV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</a:t>
            </a:r>
            <a:r>
              <a:rPr lang="fr-FR" sz="2400" dirty="0" smtClean="0">
                <a:latin typeface="Cambria" panose="02040503050406030204" pitchFamily="18" charset="0"/>
              </a:rPr>
              <a:t>explorateur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-Hémorragie sous forme de métrorragie spontanée ou provoquée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-Hémorragie occulte sous forme de hématurie, hémoptysie, rectorragie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- Stérilité</a:t>
            </a:r>
          </a:p>
        </p:txBody>
      </p:sp>
    </p:spTree>
    <p:extLst>
      <p:ext uri="{BB962C8B-B14F-4D97-AF65-F5344CB8AC3E}">
        <p14:creationId xmlns:p14="http://schemas.microsoft.com/office/powerpoint/2010/main" val="109811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4268" y="674218"/>
            <a:ext cx="10515600" cy="665185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SYMPTOMES NON SPECIFIQUES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4268" y="166137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2400" dirty="0" smtClean="0"/>
              <a:t>-</a:t>
            </a:r>
            <a:r>
              <a:rPr lang="fr-FR" sz="2400" dirty="0" smtClean="0">
                <a:latin typeface="Cambria" panose="02040503050406030204" pitchFamily="18" charset="0"/>
              </a:rPr>
              <a:t>Troubles urinaires à recrudescence menstruelle: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pollakiurie,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dysurie,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hématurie.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-Troubles digestifs avec exacerbation pendant les menstruations: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</a:t>
            </a:r>
            <a:r>
              <a:rPr lang="fr-FR" sz="2400" dirty="0" smtClean="0">
                <a:latin typeface="Cambria" panose="02040503050406030204" pitchFamily="18" charset="0"/>
              </a:rPr>
              <a:t>            défécation </a:t>
            </a:r>
            <a:r>
              <a:rPr lang="fr-FR" sz="2400" dirty="0" smtClean="0">
                <a:latin typeface="Cambria" panose="02040503050406030204" pitchFamily="18" charset="0"/>
              </a:rPr>
              <a:t>pénible,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émission </a:t>
            </a:r>
            <a:r>
              <a:rPr lang="fr-FR" sz="2400" dirty="0" smtClean="0">
                <a:latin typeface="Cambria" panose="02040503050406030204" pitchFamily="18" charset="0"/>
              </a:rPr>
              <a:t>douloureuse de gaz avec impression de soulagement après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émission </a:t>
            </a:r>
            <a:r>
              <a:rPr lang="fr-FR" sz="2400" dirty="0" smtClean="0">
                <a:latin typeface="Cambria" panose="02040503050406030204" pitchFamily="18" charset="0"/>
              </a:rPr>
              <a:t>,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         constipation </a:t>
            </a:r>
            <a:r>
              <a:rPr lang="fr-FR" sz="2400" dirty="0" smtClean="0">
                <a:latin typeface="Cambria" panose="02040503050406030204" pitchFamily="18" charset="0"/>
              </a:rPr>
              <a:t>volontaire.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50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4268" y="0"/>
            <a:ext cx="10515600" cy="746975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 EXAMEN </a:t>
            </a:r>
            <a:r>
              <a:rPr lang="fr-FR" sz="2400" b="1" dirty="0" smtClean="0">
                <a:latin typeface="Cambria" panose="02040503050406030204" pitchFamily="18" charset="0"/>
              </a:rPr>
              <a:t>CLINIQUE 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46537" y="746975"/>
            <a:ext cx="11456831" cy="50388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L’examen clinique est variables en fonction de localisation et de l’importance des </a:t>
            </a:r>
            <a:r>
              <a:rPr lang="fr-FR" sz="2400" dirty="0" smtClean="0">
                <a:latin typeface="Cambria" panose="02040503050406030204" pitchFamily="18" charset="0"/>
              </a:rPr>
              <a:t>lésions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b="1" dirty="0" smtClean="0">
                <a:latin typeface="Cambria" panose="02040503050406030204" pitchFamily="18" charset="0"/>
              </a:rPr>
              <a:t>Inspection </a:t>
            </a:r>
            <a:r>
              <a:rPr lang="fr-FR" sz="2400" b="1" dirty="0" smtClean="0">
                <a:latin typeface="Cambria" panose="02040503050406030204" pitchFamily="18" charset="0"/>
              </a:rPr>
              <a:t>: </a:t>
            </a:r>
            <a:r>
              <a:rPr lang="fr-FR" sz="2400" dirty="0" smtClean="0">
                <a:latin typeface="Cambria" panose="02040503050406030204" pitchFamily="18" charset="0"/>
              </a:rPr>
              <a:t>parfois présence des nodules bleuâtres qui augmentent de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volume </a:t>
            </a:r>
            <a:r>
              <a:rPr lang="fr-FR" sz="2400" dirty="0" smtClean="0">
                <a:latin typeface="Cambria" panose="02040503050406030204" pitchFamily="18" charset="0"/>
              </a:rPr>
              <a:t>avec les </a:t>
            </a:r>
            <a:r>
              <a:rPr lang="fr-FR" sz="2400" dirty="0" smtClean="0">
                <a:latin typeface="Cambria" panose="02040503050406030204" pitchFamily="18" charset="0"/>
              </a:rPr>
              <a:t> menstruations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b="1" dirty="0" smtClean="0">
                <a:latin typeface="Cambria" panose="02040503050406030204" pitchFamily="18" charset="0"/>
              </a:rPr>
              <a:t>Examen </a:t>
            </a:r>
            <a:r>
              <a:rPr lang="fr-FR" sz="2400" b="1" dirty="0" smtClean="0">
                <a:latin typeface="Cambria" panose="02040503050406030204" pitchFamily="18" charset="0"/>
              </a:rPr>
              <a:t>au spéculum : </a:t>
            </a:r>
            <a:r>
              <a:rPr lang="fr-FR" sz="2400" dirty="0" smtClean="0">
                <a:latin typeface="Cambria" panose="02040503050406030204" pitchFamily="18" charset="0"/>
              </a:rPr>
              <a:t>taches bleuâtres sur le col utérin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nodules </a:t>
            </a:r>
            <a:r>
              <a:rPr lang="fr-FR" sz="2400" dirty="0" smtClean="0">
                <a:latin typeface="Cambria" panose="02040503050406030204" pitchFamily="18" charset="0"/>
              </a:rPr>
              <a:t>bleuâtres au niveau du fornix postérieur du </a:t>
            </a:r>
            <a:r>
              <a:rPr lang="fr-FR" sz="2400" dirty="0" smtClean="0">
                <a:latin typeface="Cambria" panose="02040503050406030204" pitchFamily="18" charset="0"/>
              </a:rPr>
              <a:t>vagin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030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2904" y="0"/>
            <a:ext cx="10515600" cy="746975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.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3202" y="888642"/>
            <a:ext cx="11456831" cy="50388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  Toucher </a:t>
            </a:r>
            <a:r>
              <a:rPr lang="fr-FR" sz="2400" b="1" dirty="0" smtClean="0">
                <a:latin typeface="Cambria" panose="02040503050406030204" pitchFamily="18" charset="0"/>
              </a:rPr>
              <a:t>vaginal combiné au palper abdominal , complété par le toucher </a:t>
            </a: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b="1" dirty="0">
                <a:latin typeface="Cambria" panose="02040503050406030204" pitchFamily="18" charset="0"/>
              </a:rPr>
              <a:t> </a:t>
            </a:r>
            <a:r>
              <a:rPr lang="fr-FR" sz="2400" b="1" dirty="0" smtClean="0">
                <a:latin typeface="Cambria" panose="02040503050406030204" pitchFamily="18" charset="0"/>
              </a:rPr>
              <a:t>            </a:t>
            </a:r>
            <a:r>
              <a:rPr lang="fr-FR" sz="2400" b="1" dirty="0" smtClean="0">
                <a:latin typeface="Cambria" panose="02040503050406030204" pitchFamily="18" charset="0"/>
              </a:rPr>
              <a:t>rectal </a:t>
            </a:r>
            <a:r>
              <a:rPr lang="fr-FR" sz="2400" b="1" dirty="0" smtClean="0">
                <a:latin typeface="Cambria" panose="02040503050406030204" pitchFamily="18" charset="0"/>
              </a:rPr>
              <a:t>: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rétroversion utérine,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mobilisation </a:t>
            </a:r>
            <a:r>
              <a:rPr lang="fr-FR" sz="2400" dirty="0" smtClean="0">
                <a:latin typeface="Cambria" panose="02040503050406030204" pitchFamily="18" charset="0"/>
              </a:rPr>
              <a:t>douloureuse de l’utérus, parfois utérus fixée,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 masses </a:t>
            </a:r>
            <a:r>
              <a:rPr lang="fr-FR" sz="2400" dirty="0" smtClean="0">
                <a:latin typeface="Cambria" panose="02040503050406030204" pitchFamily="18" charset="0"/>
              </a:rPr>
              <a:t>annexielless très sensibles ,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  induration </a:t>
            </a:r>
            <a:r>
              <a:rPr lang="fr-FR" sz="2400" dirty="0" smtClean="0">
                <a:latin typeface="Cambria" panose="02040503050406030204" pitchFamily="18" charset="0"/>
              </a:rPr>
              <a:t>du cul-de-sac de </a:t>
            </a:r>
            <a:r>
              <a:rPr lang="fr-FR" sz="2400" dirty="0" smtClean="0">
                <a:latin typeface="Cambria" panose="02040503050406030204" pitchFamily="18" charset="0"/>
              </a:rPr>
              <a:t>Douglas                                                                                   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( </a:t>
            </a:r>
            <a:r>
              <a:rPr lang="fr-FR" sz="2400" dirty="0" smtClean="0">
                <a:latin typeface="Cambria" panose="02040503050406030204" pitchFamily="18" charset="0"/>
              </a:rPr>
              <a:t>endométriose sur les utéro-sacrés</a:t>
            </a:r>
            <a:r>
              <a:rPr lang="fr-FR" sz="2400" dirty="0">
                <a:latin typeface="Cambria" panose="02040503050406030204" pitchFamily="18" charset="0"/>
              </a:rPr>
              <a:t>)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    induration </a:t>
            </a:r>
            <a:r>
              <a:rPr lang="fr-FR" sz="2400" dirty="0" smtClean="0">
                <a:latin typeface="Cambria" panose="02040503050406030204" pitchFamily="18" charset="0"/>
              </a:rPr>
              <a:t>de la cloison recto- vaginale rendant la défécation pénible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277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6103" y="353653"/>
            <a:ext cx="8911687" cy="1280890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EVOLUTION DES LESIONS 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61940" y="1470617"/>
            <a:ext cx="1083006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       </a:t>
            </a:r>
            <a:r>
              <a:rPr lang="fr-FR" sz="2400" dirty="0" smtClean="0">
                <a:latin typeface="Cambria" panose="02040503050406030204" pitchFamily="18" charset="0"/>
              </a:rPr>
              <a:t>En dehors de tout traitement on peut assister </a:t>
            </a:r>
            <a:r>
              <a:rPr lang="fr-FR" sz="2400" dirty="0" smtClean="0">
                <a:latin typeface="Cambria" panose="02040503050406030204" pitchFamily="18" charset="0"/>
              </a:rPr>
              <a:t>: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-soit à une régression spontanée des lésions,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-soit à une aggravation avec des adhérences qui  unissent les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organes </a:t>
            </a:r>
            <a:r>
              <a:rPr lang="fr-FR" sz="2400" dirty="0" smtClean="0">
                <a:latin typeface="Cambria" panose="02040503050406030204" pitchFamily="18" charset="0"/>
              </a:rPr>
              <a:t>les uns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aux autres et les bloquent  parfois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-soit une évolution en profondeur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</a:t>
            </a:r>
            <a:r>
              <a:rPr lang="fr-FR" sz="2400" dirty="0" smtClean="0">
                <a:latin typeface="Cambria" panose="02040503050406030204" pitchFamily="18" charset="0"/>
              </a:rPr>
              <a:t>Pour </a:t>
            </a:r>
            <a:r>
              <a:rPr lang="fr-FR" sz="2400" dirty="0" smtClean="0">
                <a:latin typeface="Cambria" panose="02040503050406030204" pitchFamily="18" charset="0"/>
              </a:rPr>
              <a:t>mieux évaluer l’étendue des lésions on se réfère à la classification </a:t>
            </a:r>
            <a:r>
              <a:rPr lang="fr-FR" sz="2400" dirty="0" err="1" smtClean="0">
                <a:latin typeface="Cambria" panose="02040503050406030204" pitchFamily="18" charset="0"/>
              </a:rPr>
              <a:t>r-AFS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(American Fertility Society révisée).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683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7466" y="160470"/>
            <a:ext cx="8911687" cy="741051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 smtClean="0">
                <a:latin typeface="Cambria" panose="02040503050406030204" pitchFamily="18" charset="0"/>
              </a:rPr>
              <a:t>CLASSIFICATION AFS REVISEE  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3753" y="1148644"/>
            <a:ext cx="8915400" cy="5020335"/>
          </a:xfrm>
        </p:spPr>
        <p:txBody>
          <a:bodyPr>
            <a:noAutofit/>
          </a:bodyPr>
          <a:lstStyle/>
          <a:p>
            <a:r>
              <a:rPr lang="fr-FR" sz="2400" dirty="0" smtClean="0">
                <a:latin typeface="Cambria" panose="02040503050406030204" pitchFamily="18" charset="0"/>
              </a:rPr>
              <a:t>4 stades d’ endométriose: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- Stade I, score AFS 1-5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- Stade II, score AFS 6-15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- Stade III, score AFS 16-40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- Stade IV, score AFS &gt; 40</a:t>
            </a:r>
          </a:p>
          <a:p>
            <a:r>
              <a:rPr lang="fr-FR" sz="2400" dirty="0" smtClean="0">
                <a:latin typeface="Cambria" panose="02040503050406030204" pitchFamily="18" charset="0"/>
              </a:rPr>
              <a:t>types </a:t>
            </a:r>
            <a:r>
              <a:rPr lang="fr-FR" sz="2400" dirty="0" smtClean="0">
                <a:latin typeface="Cambria" panose="02040503050406030204" pitchFamily="18" charset="0"/>
              </a:rPr>
              <a:t>des lésions: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</a:t>
            </a:r>
            <a:r>
              <a:rPr lang="fr-FR" sz="2400" dirty="0" smtClean="0">
                <a:latin typeface="Cambria" panose="02040503050406030204" pitchFamily="18" charset="0"/>
              </a:rPr>
              <a:t>- </a:t>
            </a:r>
            <a:r>
              <a:rPr lang="fr-FR" sz="2400" dirty="0" smtClean="0">
                <a:latin typeface="Cambria" panose="02040503050406030204" pitchFamily="18" charset="0"/>
              </a:rPr>
              <a:t>lésion péritonéale superficielle ou profonde, étendue ou non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</a:t>
            </a:r>
            <a:r>
              <a:rPr lang="fr-FR" sz="2400" dirty="0" smtClean="0">
                <a:latin typeface="Cambria" panose="02040503050406030204" pitchFamily="18" charset="0"/>
              </a:rPr>
              <a:t>- </a:t>
            </a:r>
            <a:r>
              <a:rPr lang="fr-FR" sz="2400" dirty="0" smtClean="0">
                <a:latin typeface="Cambria" panose="02040503050406030204" pitchFamily="18" charset="0"/>
              </a:rPr>
              <a:t>lésion ovarienne superficielle ou profonde, étendue ou non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</a:t>
            </a:r>
            <a:r>
              <a:rPr lang="fr-FR" sz="2400" dirty="0" smtClean="0">
                <a:latin typeface="Cambria" panose="02040503050406030204" pitchFamily="18" charset="0"/>
              </a:rPr>
              <a:t> - </a:t>
            </a:r>
            <a:r>
              <a:rPr lang="fr-FR" sz="2400" dirty="0" smtClean="0">
                <a:latin typeface="Cambria" panose="02040503050406030204" pitchFamily="18" charset="0"/>
              </a:rPr>
              <a:t>lésion adhérencielle superficielle ou non, étendue ou non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-lésion oblitérant le Douglas partiellement ou totalement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387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4267" y="287851"/>
            <a:ext cx="10515600" cy="523517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EXAMENS PARA-CLINIQUES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4267" y="1220317"/>
            <a:ext cx="10515600" cy="48713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-Echographie : </a:t>
            </a:r>
            <a:r>
              <a:rPr lang="fr-FR" sz="2400" dirty="0" smtClean="0">
                <a:latin typeface="Cambria" panose="02040503050406030204" pitchFamily="18" charset="0"/>
              </a:rPr>
              <a:t>très utile pour le diagnostique des masses annexielles 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endométriosiques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-Hystérosalpingographie : </a:t>
            </a:r>
            <a:r>
              <a:rPr lang="fr-FR" sz="2400" dirty="0" smtClean="0">
                <a:latin typeface="Cambria" panose="02040503050406030204" pitchFamily="18" charset="0"/>
              </a:rPr>
              <a:t>très utile pour le diagnostique des </a:t>
            </a:r>
            <a:r>
              <a:rPr lang="fr-FR" sz="2400" dirty="0" smtClean="0">
                <a:latin typeface="Cambria" panose="02040503050406030204" pitchFamily="18" charset="0"/>
              </a:rPr>
              <a:t>atteintes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tubaires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-</a:t>
            </a:r>
            <a:r>
              <a:rPr lang="fr-FR" sz="2400" b="1" dirty="0" smtClean="0">
                <a:latin typeface="Cambria" panose="02040503050406030204" pitchFamily="18" charset="0"/>
              </a:rPr>
              <a:t>Cœlioscopie: </a:t>
            </a:r>
            <a:r>
              <a:rPr lang="fr-FR" sz="2400" dirty="0" smtClean="0">
                <a:latin typeface="Cambria" panose="02040503050406030204" pitchFamily="18" charset="0"/>
              </a:rPr>
              <a:t>très utile pour le diagnostique de l’endométriose externe</a:t>
            </a:r>
          </a:p>
          <a:p>
            <a:pPr marL="0" indent="0">
              <a:buNone/>
            </a:pP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-</a:t>
            </a:r>
            <a:r>
              <a:rPr lang="fr-FR" sz="2400" b="1" dirty="0" smtClean="0">
                <a:latin typeface="Cambria" panose="02040503050406030204" pitchFamily="18" charset="0"/>
              </a:rPr>
              <a:t>IRM:  </a:t>
            </a:r>
            <a:r>
              <a:rPr lang="fr-FR" sz="2400" dirty="0" smtClean="0">
                <a:latin typeface="Cambria" panose="02040503050406030204" pitchFamily="18" charset="0"/>
              </a:rPr>
              <a:t>complément utile à l’ échographie, permet le diagnostique des cas qui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échappent </a:t>
            </a:r>
            <a:r>
              <a:rPr lang="fr-FR" sz="2400" dirty="0" smtClean="0">
                <a:latin typeface="Cambria" panose="02040503050406030204" pitchFamily="18" charset="0"/>
              </a:rPr>
              <a:t>à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l’ échographie et permet une approche globale du </a:t>
            </a:r>
            <a:r>
              <a:rPr lang="fr-FR" sz="2400" dirty="0" smtClean="0">
                <a:latin typeface="Cambria" panose="02040503050406030204" pitchFamily="18" charset="0"/>
              </a:rPr>
              <a:t>pelvis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151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 smtClean="0">
                <a:latin typeface="Cambria" panose="02040503050406030204" pitchFamily="18" charset="0"/>
              </a:rPr>
              <a:t>.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78357" y="1374864"/>
            <a:ext cx="10515600" cy="48713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-</a:t>
            </a:r>
            <a:r>
              <a:rPr lang="fr-FR" sz="2400" b="1" dirty="0" smtClean="0">
                <a:latin typeface="Cambria" panose="02040503050406030204" pitchFamily="18" charset="0"/>
              </a:rPr>
              <a:t>Marqueur biologique  CA 125: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peu utilisé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peu spécifique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intéressant dans la surveillance de la </a:t>
            </a:r>
            <a:r>
              <a:rPr lang="fr-FR" sz="2400" dirty="0" smtClean="0">
                <a:latin typeface="Cambria" panose="02040503050406030204" pitchFamily="18" charset="0"/>
              </a:rPr>
              <a:t>maladie 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pPr>
              <a:buFontTx/>
              <a:buChar char="-"/>
            </a:pPr>
            <a:r>
              <a:rPr lang="fr-FR" sz="2400" b="1" dirty="0" smtClean="0">
                <a:latin typeface="Cambria" panose="02040503050406030204" pitchFamily="18" charset="0"/>
              </a:rPr>
              <a:t>Histopathologie</a:t>
            </a:r>
            <a:r>
              <a:rPr lang="fr-FR" sz="2400" b="1" dirty="0" smtClean="0">
                <a:latin typeface="Cambria" panose="02040503050406030204" pitchFamily="18" charset="0"/>
              </a:rPr>
              <a:t>: </a:t>
            </a:r>
            <a:r>
              <a:rPr lang="fr-FR" sz="2400" dirty="0" smtClean="0">
                <a:latin typeface="Cambria" panose="02040503050406030204" pitchFamily="18" charset="0"/>
              </a:rPr>
              <a:t>on retrouve les aspects de l’endomètre selon les phases du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cycle </a:t>
            </a:r>
            <a:r>
              <a:rPr lang="fr-FR" sz="2400" dirty="0" smtClean="0">
                <a:latin typeface="Cambria" panose="02040503050406030204" pitchFamily="18" charset="0"/>
              </a:rPr>
              <a:t>menstruel</a:t>
            </a:r>
          </a:p>
          <a:p>
            <a:pPr marL="0" indent="0">
              <a:buNone/>
            </a:pP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7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078" y="322934"/>
            <a:ext cx="10515600" cy="720256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OBJECTIFS PEDAGOGIQUES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6400" y="1236372"/>
            <a:ext cx="10515600" cy="493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9600" b="1" dirty="0" smtClean="0">
                <a:latin typeface="Cambria" panose="02040503050406030204" pitchFamily="18" charset="0"/>
              </a:rPr>
              <a:t> </a:t>
            </a:r>
            <a:r>
              <a:rPr lang="fr-FR" sz="3400" b="1" dirty="0" smtClean="0">
                <a:latin typeface="Cambria" panose="02040503050406030204" pitchFamily="18" charset="0"/>
              </a:rPr>
              <a:t>A la fin du cours l’étudiant doit être capable de :</a:t>
            </a:r>
            <a:endParaRPr lang="fr-FR" sz="3400" dirty="0">
              <a:latin typeface="Cambria" panose="02040503050406030204" pitchFamily="18" charset="0"/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fr-FR" sz="3400" dirty="0" smtClean="0">
                <a:latin typeface="Cambria" panose="02040503050406030204" pitchFamily="18" charset="0"/>
              </a:rPr>
              <a:t>              1. Définir l’endométriose 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fr-FR" sz="3400" dirty="0" smtClean="0">
                <a:latin typeface="Cambria" panose="02040503050406030204" pitchFamily="18" charset="0"/>
              </a:rPr>
              <a:t>              2. Poser le </a:t>
            </a:r>
            <a:r>
              <a:rPr lang="fr-FR" sz="3400" dirty="0">
                <a:latin typeface="Cambria" panose="02040503050406030204" pitchFamily="18" charset="0"/>
              </a:rPr>
              <a:t>d</a:t>
            </a:r>
            <a:r>
              <a:rPr lang="fr-FR" sz="3400" dirty="0" smtClean="0">
                <a:latin typeface="Cambria" panose="02040503050406030204" pitchFamily="18" charset="0"/>
              </a:rPr>
              <a:t>iagnostique de l'endométriose.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fr-FR" sz="3400" dirty="0" smtClean="0">
                <a:latin typeface="Cambria" panose="02040503050406030204" pitchFamily="18" charset="0"/>
              </a:rPr>
              <a:t>              3. Faire </a:t>
            </a:r>
            <a:r>
              <a:rPr lang="fr-FR" sz="3400" dirty="0">
                <a:latin typeface="Cambria" panose="02040503050406030204" pitchFamily="18" charset="0"/>
              </a:rPr>
              <a:t>le diagnostique différentiel </a:t>
            </a:r>
            <a:r>
              <a:rPr lang="fr-FR" sz="3400" dirty="0" smtClean="0">
                <a:latin typeface="Cambria" panose="02040503050406030204" pitchFamily="18" charset="0"/>
              </a:rPr>
              <a:t>entre   l’endométriose 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fr-FR" sz="3400" dirty="0" smtClean="0">
                <a:latin typeface="Cambria" panose="02040503050406030204" pitchFamily="18" charset="0"/>
              </a:rPr>
              <a:t>                  et d’autres  pathologies   gynécologiques  douloureuses.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fr-FR" sz="3400" dirty="0" smtClean="0">
                <a:latin typeface="Cambria" panose="02040503050406030204" pitchFamily="18" charset="0"/>
              </a:rPr>
              <a:t>             5. Déterminer </a:t>
            </a:r>
            <a:r>
              <a:rPr lang="fr-FR" sz="3400" dirty="0">
                <a:latin typeface="Cambria" panose="02040503050406030204" pitchFamily="18" charset="0"/>
              </a:rPr>
              <a:t>la conduite à tenir </a:t>
            </a:r>
            <a:r>
              <a:rPr lang="fr-FR" sz="3400" dirty="0" smtClean="0">
                <a:latin typeface="Cambria" panose="02040503050406030204" pitchFamily="18" charset="0"/>
              </a:rPr>
              <a:t>devant l'endométriose. </a:t>
            </a:r>
            <a:endParaRPr lang="fr-FR" sz="3400" dirty="0">
              <a:latin typeface="Cambria" panose="020405030504060302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r-FR" sz="3400" dirty="0">
                <a:latin typeface="Cambria" panose="02040503050406030204" pitchFamily="18" charset="0"/>
              </a:rPr>
              <a:t> </a:t>
            </a:r>
          </a:p>
          <a:p>
            <a:pPr marL="0" indent="0">
              <a:buNone/>
            </a:pPr>
            <a:r>
              <a:rPr lang="fr-FR" sz="3400" dirty="0"/>
              <a:t> </a:t>
            </a:r>
          </a:p>
          <a:p>
            <a:pPr marL="0" indent="0">
              <a:buNone/>
            </a:pPr>
            <a:r>
              <a:rPr lang="fr-FR" sz="3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128365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5459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IV. TRAITEMENT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7147" y="914400"/>
            <a:ext cx="10515600" cy="5306096"/>
          </a:xfrm>
        </p:spPr>
        <p:txBody>
          <a:bodyPr>
            <a:normAutofit/>
          </a:bodyPr>
          <a:lstStyle/>
          <a:p>
            <a:endParaRPr lang="fr-FR" sz="2400" b="1" dirty="0" smtClean="0">
              <a:latin typeface="Cambria" panose="02040503050406030204" pitchFamily="18" charset="0"/>
            </a:endParaRPr>
          </a:p>
          <a:p>
            <a:endParaRPr lang="fr-FR" sz="2400" b="1" dirty="0">
              <a:latin typeface="Cambria" panose="02040503050406030204" pitchFamily="18" charset="0"/>
            </a:endParaRPr>
          </a:p>
          <a:p>
            <a:r>
              <a:rPr lang="fr-FR" sz="2400" b="1" dirty="0" smtClean="0">
                <a:latin typeface="Cambria" panose="02040503050406030204" pitchFamily="18" charset="0"/>
              </a:rPr>
              <a:t>Principes</a:t>
            </a:r>
          </a:p>
          <a:p>
            <a:pPr marL="0" indent="0">
              <a:buNone/>
            </a:pP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Le traitement est basé sur le caractère hormonodépendant de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l’endométriose </a:t>
            </a:r>
            <a:r>
              <a:rPr lang="fr-FR" sz="2400" dirty="0" smtClean="0">
                <a:latin typeface="Cambria" panose="02040503050406030204" pitchFamily="18" charset="0"/>
              </a:rPr>
              <a:t>pouvant expliquer </a:t>
            </a:r>
            <a:r>
              <a:rPr lang="fr-FR" sz="2400" dirty="0" smtClean="0">
                <a:latin typeface="Cambria" panose="02040503050406030204" pitchFamily="18" charset="0"/>
              </a:rPr>
              <a:t>la régression  </a:t>
            </a:r>
            <a:r>
              <a:rPr lang="fr-FR" sz="2400" dirty="0" smtClean="0">
                <a:latin typeface="Cambria" panose="02040503050406030204" pitchFamily="18" charset="0"/>
              </a:rPr>
              <a:t>spontanée  voire la guérison 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avec </a:t>
            </a:r>
            <a:r>
              <a:rPr lang="fr-FR" sz="2400" dirty="0" smtClean="0">
                <a:latin typeface="Cambria" panose="02040503050406030204" pitchFamily="18" charset="0"/>
              </a:rPr>
              <a:t>la ménopause.  Le traitement médical vise donc à </a:t>
            </a:r>
            <a:r>
              <a:rPr lang="fr-FR" sz="2400" dirty="0" smtClean="0">
                <a:latin typeface="Cambria" panose="02040503050406030204" pitchFamily="18" charset="0"/>
              </a:rPr>
              <a:t>obtenir </a:t>
            </a:r>
            <a:r>
              <a:rPr lang="fr-FR" sz="2400" dirty="0" smtClean="0">
                <a:latin typeface="Cambria" panose="02040503050406030204" pitchFamily="18" charset="0"/>
              </a:rPr>
              <a:t>l’atrophie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endomètriale </a:t>
            </a:r>
            <a:r>
              <a:rPr lang="fr-FR" sz="2400" dirty="0" smtClean="0">
                <a:latin typeface="Cambria" panose="02040503050406030204" pitchFamily="18" charset="0"/>
              </a:rPr>
              <a:t>ou l’aménorrhée</a:t>
            </a:r>
          </a:p>
          <a:p>
            <a:pPr marL="0" indent="0">
              <a:buNone/>
            </a:pPr>
            <a:endParaRPr lang="fr-FR" sz="20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080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5459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.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0781" y="347729"/>
            <a:ext cx="10515600" cy="58341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 smtClean="0">
              <a:latin typeface="Cambria" panose="02040503050406030204" pitchFamily="18" charset="0"/>
            </a:endParaRPr>
          </a:p>
          <a:p>
            <a:r>
              <a:rPr lang="fr-FR" sz="2400" b="1" dirty="0" smtClean="0">
                <a:latin typeface="Cambria" panose="02040503050406030204" pitchFamily="18" charset="0"/>
              </a:rPr>
              <a:t>Types </a:t>
            </a:r>
            <a:r>
              <a:rPr lang="fr-FR" sz="2400" b="1" dirty="0" smtClean="0">
                <a:latin typeface="Cambria" panose="02040503050406030204" pitchFamily="18" charset="0"/>
              </a:rPr>
              <a:t>de </a:t>
            </a:r>
            <a:r>
              <a:rPr lang="fr-FR" sz="2400" b="1" dirty="0" smtClean="0">
                <a:latin typeface="Cambria" panose="02040503050406030204" pitchFamily="18" charset="0"/>
              </a:rPr>
              <a:t>traitement</a:t>
            </a:r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-Traitement médical : Progestatifs non stop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     Œstro-progestatifs  faiblement dosés en œstrogènes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      Analogues de LH-RH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-Traitement chirurgical conservateur souvent adhésiolyse et kystectomie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-Traitement chirurgical radical hystérectomie + annexectomie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-Traitement mixte : chirurgical et médical  surtout en cas de stérilité, dans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les </a:t>
            </a:r>
            <a:r>
              <a:rPr lang="fr-FR" sz="2400" dirty="0" smtClean="0">
                <a:latin typeface="Cambria" panose="02040503050406030204" pitchFamily="18" charset="0"/>
              </a:rPr>
              <a:t>formes algiques et </a:t>
            </a:r>
            <a:r>
              <a:rPr lang="fr-FR" sz="2400" dirty="0" smtClean="0">
                <a:latin typeface="Cambria" panose="02040503050406030204" pitchFamily="18" charset="0"/>
              </a:rPr>
              <a:t>si cautérisation </a:t>
            </a:r>
            <a:r>
              <a:rPr lang="fr-FR" sz="2400" dirty="0" smtClean="0">
                <a:latin typeface="Cambria" panose="02040503050406030204" pitchFamily="18" charset="0"/>
              </a:rPr>
              <a:t>des foyers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-Traitement symptomatique  contre la douleur à base des antalgiques, anti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prostaglandines </a:t>
            </a:r>
            <a:r>
              <a:rPr lang="fr-FR" sz="2400" dirty="0" smtClean="0">
                <a:latin typeface="Cambria" panose="02040503050406030204" pitchFamily="18" charset="0"/>
              </a:rPr>
              <a:t>, physiothérapie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46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68510" y="184820"/>
            <a:ext cx="10515600" cy="394729"/>
          </a:xfrm>
        </p:spPr>
        <p:txBody>
          <a:bodyPr>
            <a:no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Indications</a:t>
            </a:r>
            <a:endParaRPr lang="fr-FR" sz="24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68510" y="953035"/>
            <a:ext cx="10933090" cy="6278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Progestatifs :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Préférer les progestatifs  qui ont une action anti-progestatif puissante, qui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provoquent une aménorrhée, une atrophie endometriale  et entrainent  </a:t>
            </a:r>
            <a:r>
              <a:rPr lang="fr-FR" sz="2400" dirty="0" smtClean="0">
                <a:latin typeface="Cambria" panose="02040503050406030204" pitchFamily="18" charset="0"/>
              </a:rPr>
              <a:t>au                        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niveau  des </a:t>
            </a:r>
            <a:r>
              <a:rPr lang="fr-FR" sz="2400" dirty="0" smtClean="0">
                <a:latin typeface="Cambria" panose="02040503050406030204" pitchFamily="18" charset="0"/>
              </a:rPr>
              <a:t>tissus </a:t>
            </a:r>
            <a:r>
              <a:rPr lang="fr-FR" sz="2400" dirty="0" smtClean="0">
                <a:latin typeface="Cambria" panose="02040503050406030204" pitchFamily="18" charset="0"/>
              </a:rPr>
              <a:t>une diminution </a:t>
            </a:r>
            <a:r>
              <a:rPr lang="fr-FR" sz="2400" dirty="0" smtClean="0">
                <a:latin typeface="Cambria" panose="02040503050406030204" pitchFamily="18" charset="0"/>
              </a:rPr>
              <a:t>des récepteurs de l’ œstradiol et une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err="1" smtClean="0">
                <a:latin typeface="Cambria" panose="02040503050406030204" pitchFamily="18" charset="0"/>
              </a:rPr>
              <a:t>décidualisation</a:t>
            </a:r>
            <a:r>
              <a:rPr lang="fr-FR" sz="2400" dirty="0" smtClean="0">
                <a:latin typeface="Cambria" panose="02040503050406030204" pitchFamily="18" charset="0"/>
              </a:rPr>
              <a:t>  </a:t>
            </a:r>
            <a:r>
              <a:rPr lang="fr-FR" sz="2400" dirty="0" smtClean="0">
                <a:latin typeface="Cambria" panose="02040503050406030204" pitchFamily="18" charset="0"/>
              </a:rPr>
              <a:t>du stroma. 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</a:t>
            </a:r>
            <a:r>
              <a:rPr lang="fr-FR" sz="2400" dirty="0" smtClean="0">
                <a:latin typeface="Cambria" panose="02040503050406030204" pitchFamily="18" charset="0"/>
              </a:rPr>
              <a:t>Produits </a:t>
            </a:r>
            <a:r>
              <a:rPr lang="fr-FR" sz="2400" dirty="0" smtClean="0">
                <a:latin typeface="Cambria" panose="02040503050406030204" pitchFamily="18" charset="0"/>
              </a:rPr>
              <a:t>utilisés: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</a:t>
            </a:r>
            <a:r>
              <a:rPr lang="fr-FR" sz="2400" dirty="0" smtClean="0">
                <a:latin typeface="Cambria" panose="02040503050406030204" pitchFamily="18" charset="0"/>
              </a:rPr>
              <a:t>- </a:t>
            </a:r>
            <a:r>
              <a:rPr lang="fr-FR" sz="2400" dirty="0" err="1" smtClean="0">
                <a:latin typeface="Cambria" panose="02040503050406030204" pitchFamily="18" charset="0"/>
              </a:rPr>
              <a:t>Dépo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err="1" smtClean="0">
                <a:latin typeface="Cambria" panose="02040503050406030204" pitchFamily="18" charset="0"/>
              </a:rPr>
              <a:t>provera</a:t>
            </a:r>
            <a:r>
              <a:rPr lang="fr-FR" sz="2400" dirty="0" smtClean="0">
                <a:latin typeface="Cambria" panose="02040503050406030204" pitchFamily="18" charset="0"/>
              </a:rPr>
              <a:t> : 30 mg par jour  en IM pendant 4 à 6 mois 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             </a:t>
            </a:r>
            <a:r>
              <a:rPr lang="fr-FR" sz="2400" dirty="0" smtClean="0">
                <a:latin typeface="Cambria" panose="02040503050406030204" pitchFamily="18" charset="0"/>
              </a:rPr>
              <a:t>   ou </a:t>
            </a:r>
            <a:r>
              <a:rPr lang="fr-FR" sz="2400" dirty="0" smtClean="0">
                <a:latin typeface="Cambria" panose="02040503050406030204" pitchFamily="18" charset="0"/>
              </a:rPr>
              <a:t>150 mg par  trimestre pour 6mois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- </a:t>
            </a:r>
            <a:r>
              <a:rPr lang="fr-FR" sz="2400" dirty="0" err="1" smtClean="0">
                <a:latin typeface="Cambria" panose="02040503050406030204" pitchFamily="18" charset="0"/>
              </a:rPr>
              <a:t>Duphaston</a:t>
            </a:r>
            <a:r>
              <a:rPr lang="fr-FR" sz="2400" dirty="0" smtClean="0">
                <a:latin typeface="Cambria" panose="02040503050406030204" pitchFamily="18" charset="0"/>
              </a:rPr>
              <a:t>: 10 mg per os par jour non stop pendant 6 mois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-Primolut </a:t>
            </a:r>
            <a:r>
              <a:rPr lang="fr-FR" sz="2400" dirty="0" err="1" smtClean="0">
                <a:latin typeface="Cambria" panose="02040503050406030204" pitchFamily="18" charset="0"/>
              </a:rPr>
              <a:t>Nor</a:t>
            </a:r>
            <a:r>
              <a:rPr lang="fr-FR" sz="2400" dirty="0" smtClean="0">
                <a:latin typeface="Cambria" panose="02040503050406030204" pitchFamily="18" charset="0"/>
              </a:rPr>
              <a:t>: 30mg per os pendant 4 </a:t>
            </a:r>
            <a:r>
              <a:rPr lang="fr-FR" sz="2400" dirty="0">
                <a:latin typeface="Cambria" panose="02040503050406030204" pitchFamily="18" charset="0"/>
              </a:rPr>
              <a:t>à</a:t>
            </a:r>
            <a:r>
              <a:rPr lang="fr-FR" sz="2400" dirty="0" smtClean="0">
                <a:latin typeface="Cambria" panose="02040503050406030204" pitchFamily="18" charset="0"/>
              </a:rPr>
              <a:t> 6mois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</a:t>
            </a:r>
            <a:r>
              <a:rPr lang="fr-FR" sz="2400" dirty="0" smtClean="0">
                <a:latin typeface="Cambria" panose="02040503050406030204" pitchFamily="18" charset="0"/>
              </a:rPr>
              <a:t>-</a:t>
            </a:r>
            <a:r>
              <a:rPr lang="fr-FR" sz="2400" dirty="0" err="1" smtClean="0">
                <a:latin typeface="Cambria" panose="02040503050406030204" pitchFamily="18" charset="0"/>
              </a:rPr>
              <a:t>Orgametrill</a:t>
            </a:r>
            <a:r>
              <a:rPr lang="fr-FR" sz="2400" dirty="0" smtClean="0">
                <a:latin typeface="Cambria" panose="02040503050406030204" pitchFamily="18" charset="0"/>
              </a:rPr>
              <a:t>: 5mg per os par jour  pendant 4 à </a:t>
            </a:r>
            <a:r>
              <a:rPr lang="fr-FR" sz="2400" dirty="0" smtClean="0">
                <a:latin typeface="Cambria" panose="02040503050406030204" pitchFamily="18" charset="0"/>
              </a:rPr>
              <a:t>6mois</a:t>
            </a:r>
            <a:endParaRPr lang="fr-FR" sz="24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30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rmAutofit/>
          </a:bodyPr>
          <a:lstStyle/>
          <a:p>
            <a:r>
              <a:rPr lang="fr-FR" sz="2000" b="1" dirty="0">
                <a:latin typeface="Cambria" panose="02040503050406030204" pitchFamily="18" charset="0"/>
              </a:rPr>
              <a:t>.</a:t>
            </a:r>
            <a:endParaRPr lang="fr-FR" sz="20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4871" y="691279"/>
            <a:ext cx="10515600" cy="574815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 </a:t>
            </a:r>
            <a:r>
              <a:rPr lang="fr-FR" sz="5100" b="1" dirty="0" smtClean="0">
                <a:latin typeface="Cambria" panose="02040503050406030204" pitchFamily="18" charset="0"/>
              </a:rPr>
              <a:t>Oestro-progestatifs </a:t>
            </a:r>
            <a:r>
              <a:rPr lang="fr-FR" sz="5100" b="1" dirty="0">
                <a:latin typeface="Cambria" panose="02040503050406030204" pitchFamily="18" charset="0"/>
              </a:rPr>
              <a:t>:</a:t>
            </a:r>
            <a:r>
              <a:rPr lang="fr-FR" sz="5100" dirty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5100" dirty="0">
                <a:latin typeface="Cambria" panose="02040503050406030204" pitchFamily="18" charset="0"/>
              </a:rPr>
              <a:t>            Surtout des associations fortement dosées en progestatifs  pour obtenir                </a:t>
            </a:r>
          </a:p>
          <a:p>
            <a:pPr marL="0" indent="0">
              <a:buNone/>
            </a:pPr>
            <a:r>
              <a:rPr lang="fr-FR" sz="5100" dirty="0">
                <a:latin typeface="Cambria" panose="02040503050406030204" pitchFamily="18" charset="0"/>
              </a:rPr>
              <a:t>            une atrophie </a:t>
            </a:r>
            <a:r>
              <a:rPr lang="fr-FR" sz="5100" dirty="0" smtClean="0">
                <a:latin typeface="Cambria" panose="02040503050406030204" pitchFamily="18" charset="0"/>
              </a:rPr>
              <a:t>endomètriale</a:t>
            </a: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   </a:t>
            </a:r>
          </a:p>
          <a:p>
            <a:pPr marL="0" indent="0">
              <a:buNone/>
            </a:pPr>
            <a:r>
              <a:rPr lang="fr-FR" sz="5100" b="1" dirty="0" smtClean="0">
                <a:latin typeface="Cambria" panose="02040503050406030204" pitchFamily="18" charset="0"/>
              </a:rPr>
              <a:t>Analogues de LH-RH</a:t>
            </a: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Actions </a:t>
            </a:r>
            <a:r>
              <a:rPr lang="fr-FR" sz="5100" dirty="0" smtClean="0">
                <a:latin typeface="Cambria" panose="02040503050406030204" pitchFamily="18" charset="0"/>
              </a:rPr>
              <a:t>: </a:t>
            </a: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         Désensibilisation de l’ hypophyse  avec arrêt de la sécrétion  hypophysaire  </a:t>
            </a:r>
            <a:endParaRPr lang="fr-FR" sz="51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entrainant   </a:t>
            </a:r>
            <a:r>
              <a:rPr lang="fr-FR" sz="5100" dirty="0" smtClean="0">
                <a:latin typeface="Cambria" panose="02040503050406030204" pitchFamily="18" charset="0"/>
              </a:rPr>
              <a:t>l’effondrement  du taux de l’</a:t>
            </a:r>
            <a:r>
              <a:rPr lang="fr-FR" sz="5100" dirty="0" err="1" smtClean="0">
                <a:latin typeface="Cambria" panose="02040503050406030204" pitchFamily="18" charset="0"/>
              </a:rPr>
              <a:t>oestradiol</a:t>
            </a:r>
            <a:r>
              <a:rPr lang="fr-FR" sz="5100" dirty="0" smtClean="0">
                <a:latin typeface="Cambria" panose="02040503050406030204" pitchFamily="18" charset="0"/>
              </a:rPr>
              <a:t> par blocage de l’axe </a:t>
            </a:r>
            <a:endParaRPr lang="fr-FR" sz="51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5100" dirty="0" err="1" smtClean="0">
                <a:latin typeface="Cambria" panose="02040503050406030204" pitchFamily="18" charset="0"/>
              </a:rPr>
              <a:t>hypothalamo</a:t>
            </a:r>
            <a:r>
              <a:rPr lang="fr-FR" sz="5100" dirty="0" smtClean="0">
                <a:latin typeface="Cambria" panose="02040503050406030204" pitchFamily="18" charset="0"/>
              </a:rPr>
              <a:t>-hypophysaire.     </a:t>
            </a: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Produit</a:t>
            </a:r>
            <a:r>
              <a:rPr lang="fr-FR" sz="5100" dirty="0" smtClean="0">
                <a:latin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         Decapeptil 3,75mg  1 ampoule en IM tous les 28 jours, les effets </a:t>
            </a:r>
            <a:endParaRPr lang="fr-FR" sz="51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secondaires </a:t>
            </a:r>
            <a:r>
              <a:rPr lang="fr-FR" sz="5100" dirty="0" smtClean="0">
                <a:latin typeface="Cambria" panose="02040503050406030204" pitchFamily="18" charset="0"/>
              </a:rPr>
              <a:t>sont  ceux de </a:t>
            </a:r>
            <a:r>
              <a:rPr lang="fr-FR" sz="5100" dirty="0" smtClean="0">
                <a:latin typeface="Cambria" panose="02040503050406030204" pitchFamily="18" charset="0"/>
              </a:rPr>
              <a:t> </a:t>
            </a:r>
            <a:r>
              <a:rPr lang="fr-FR" sz="5100" dirty="0" smtClean="0">
                <a:latin typeface="Cambria" panose="02040503050406030204" pitchFamily="18" charset="0"/>
              </a:rPr>
              <a:t>l’hypo-</a:t>
            </a:r>
            <a:r>
              <a:rPr lang="fr-FR" sz="5100" dirty="0" err="1" smtClean="0">
                <a:latin typeface="Cambria" panose="02040503050406030204" pitchFamily="18" charset="0"/>
              </a:rPr>
              <a:t>oestrogénie</a:t>
            </a:r>
            <a:r>
              <a:rPr lang="fr-FR" sz="5100" dirty="0" smtClean="0">
                <a:latin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fr-FR" sz="5100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endParaRPr lang="fr-FR" sz="2000" b="1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059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rmAutofit/>
          </a:bodyPr>
          <a:lstStyle/>
          <a:p>
            <a:r>
              <a:rPr lang="fr-FR" sz="2000" b="1" dirty="0">
                <a:latin typeface="Cambria" panose="02040503050406030204" pitchFamily="18" charset="0"/>
              </a:rPr>
              <a:t>.</a:t>
            </a:r>
            <a:endParaRPr lang="fr-FR" sz="20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4871" y="69127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100" dirty="0" smtClean="0">
                <a:latin typeface="Cambria" panose="02040503050406030204" pitchFamily="18" charset="0"/>
              </a:rPr>
              <a:t>.</a:t>
            </a:r>
            <a:endParaRPr lang="fr-FR" sz="31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3100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2400" b="1" dirty="0" smtClean="0">
                <a:latin typeface="Cambria" panose="02040503050406030204" pitchFamily="18" charset="0"/>
              </a:rPr>
              <a:t>Traitement chirurgical</a:t>
            </a:r>
          </a:p>
          <a:p>
            <a:pPr marL="0" indent="0">
              <a:buNone/>
            </a:pPr>
            <a:r>
              <a:rPr lang="fr-FR" sz="2400" b="1" dirty="0">
                <a:latin typeface="Cambria" panose="02040503050406030204" pitchFamily="18" charset="0"/>
              </a:rPr>
              <a:t> </a:t>
            </a:r>
            <a:r>
              <a:rPr lang="fr-FR" sz="2400" b="1" dirty="0" smtClean="0">
                <a:latin typeface="Cambria" panose="02040503050406030204" pitchFamily="18" charset="0"/>
              </a:rPr>
              <a:t>       </a:t>
            </a:r>
            <a:r>
              <a:rPr lang="fr-FR" sz="2400" dirty="0" smtClean="0">
                <a:latin typeface="Cambria" panose="02040503050406030204" pitchFamily="18" charset="0"/>
              </a:rPr>
              <a:t>Soit par laparotomie, soit par coeliochirurgie  dans les formes graves.  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41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64810" y="327896"/>
            <a:ext cx="8911687" cy="1280890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latin typeface="Cambria" panose="02040503050406030204" pitchFamily="18" charset="0"/>
              </a:rPr>
              <a:t>V. COMPLICATIONS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42751" y="1387743"/>
            <a:ext cx="1116491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-Fixation des organes génitaux ou autres organes par les adhérences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-Stérilité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-Grossesse extra-utérines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-Fissuration ou rupture des kystes endométriosiques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-Infection d’un nodule endométriosique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-Cancérisation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51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89012" y="23148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6600" b="1" dirty="0" smtClean="0">
                <a:latin typeface="Cambria" panose="02040503050406030204" pitchFamily="18" charset="0"/>
              </a:rPr>
              <a:t>MERCI</a:t>
            </a:r>
            <a:endParaRPr lang="fr-FR" sz="66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582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0344" y="302138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PRE-REQUIS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10344" y="1400623"/>
            <a:ext cx="11242183" cy="425320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r-FR" sz="6400" dirty="0"/>
              <a:t> </a:t>
            </a:r>
          </a:p>
          <a:p>
            <a:pPr marL="0" indent="0">
              <a:buNone/>
            </a:pPr>
            <a:r>
              <a:rPr lang="fr-FR" sz="9600" dirty="0" smtClean="0">
                <a:latin typeface="Cambria" panose="02040503050406030204" pitchFamily="18" charset="0"/>
              </a:rPr>
              <a:t> </a:t>
            </a:r>
            <a:r>
              <a:rPr lang="fr-FR" sz="7400" b="1" dirty="0" smtClean="0">
                <a:latin typeface="Cambria" panose="02040503050406030204" pitchFamily="18" charset="0"/>
              </a:rPr>
              <a:t>L’étudiant </a:t>
            </a:r>
            <a:r>
              <a:rPr lang="fr-FR" sz="7400" b="1" dirty="0">
                <a:latin typeface="Cambria" panose="02040503050406030204" pitchFamily="18" charset="0"/>
              </a:rPr>
              <a:t>doit connaitre </a:t>
            </a:r>
            <a:r>
              <a:rPr lang="fr-FR" sz="7400" b="1" dirty="0" smtClean="0">
                <a:latin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endParaRPr lang="fr-FR" sz="7400" b="1" dirty="0">
              <a:latin typeface="Cambria" panose="02040503050406030204" pitchFamily="18" charset="0"/>
            </a:endParaRPr>
          </a:p>
          <a:p>
            <a:pPr marL="0" lvl="0" indent="0">
              <a:buNone/>
            </a:pPr>
            <a:r>
              <a:rPr lang="fr-FR" sz="7400" dirty="0" smtClean="0">
                <a:latin typeface="Cambria" panose="02040503050406030204" pitchFamily="18" charset="0"/>
              </a:rPr>
              <a:t>       - Anatomie et </a:t>
            </a:r>
            <a:r>
              <a:rPr lang="fr-FR" sz="7400" dirty="0">
                <a:latin typeface="Cambria" panose="02040503050406030204" pitchFamily="18" charset="0"/>
              </a:rPr>
              <a:t>la physiologie </a:t>
            </a:r>
            <a:r>
              <a:rPr lang="fr-FR" sz="7400" dirty="0" smtClean="0">
                <a:latin typeface="Cambria" panose="02040503050406030204" pitchFamily="18" charset="0"/>
              </a:rPr>
              <a:t>des organes génitaux pelviens.</a:t>
            </a:r>
          </a:p>
          <a:p>
            <a:pPr marL="0" lvl="0" indent="0">
              <a:buNone/>
            </a:pPr>
            <a:r>
              <a:rPr lang="fr-FR" sz="7400" dirty="0" smtClean="0">
                <a:latin typeface="Cambria" panose="02040503050406030204" pitchFamily="18" charset="0"/>
              </a:rPr>
              <a:t>       -Physiologie du cycle menstruel</a:t>
            </a:r>
          </a:p>
          <a:p>
            <a:pPr marL="0" lvl="0" indent="0">
              <a:buNone/>
            </a:pPr>
            <a:r>
              <a:rPr lang="fr-FR" sz="7400" dirty="0">
                <a:latin typeface="Cambria" panose="02040503050406030204" pitchFamily="18" charset="0"/>
              </a:rPr>
              <a:t> </a:t>
            </a:r>
            <a:r>
              <a:rPr lang="fr-FR" sz="7400" dirty="0" smtClean="0">
                <a:latin typeface="Cambria" panose="02040503050406030204" pitchFamily="18" charset="0"/>
              </a:rPr>
              <a:t>      - La sémiologie gynécologique et l’examen gynécologique.</a:t>
            </a:r>
            <a:endParaRPr lang="fr-FR" sz="7400" dirty="0">
              <a:latin typeface="Cambria" panose="02040503050406030204" pitchFamily="18" charset="0"/>
            </a:endParaRPr>
          </a:p>
          <a:p>
            <a:pPr marL="0" lvl="0" indent="0">
              <a:buNone/>
            </a:pPr>
            <a:r>
              <a:rPr lang="fr-FR" sz="7400" dirty="0" smtClean="0">
                <a:latin typeface="Cambria" panose="02040503050406030204" pitchFamily="18" charset="0"/>
              </a:rPr>
              <a:t>       - Les examens para cliniques nécessaires pour le diagnostique </a:t>
            </a:r>
          </a:p>
          <a:p>
            <a:pPr marL="0" lvl="0" indent="0">
              <a:buNone/>
            </a:pPr>
            <a:r>
              <a:rPr lang="fr-FR" sz="7400" dirty="0" smtClean="0">
                <a:latin typeface="Cambria" panose="02040503050406030204" pitchFamily="18" charset="0"/>
              </a:rPr>
              <a:t>         de  l'endométriose</a:t>
            </a:r>
            <a:endParaRPr lang="fr-FR" sz="7400" dirty="0">
              <a:latin typeface="Cambria" panose="02040503050406030204" pitchFamily="18" charset="0"/>
            </a:endParaRPr>
          </a:p>
          <a:p>
            <a:pPr marL="0" lvl="0" indent="0">
              <a:buNone/>
            </a:pPr>
            <a:r>
              <a:rPr lang="fr-FR" sz="7400" dirty="0" smtClean="0">
                <a:latin typeface="Cambria" panose="02040503050406030204" pitchFamily="18" charset="0"/>
              </a:rPr>
              <a:t>       </a:t>
            </a:r>
            <a:r>
              <a:rPr lang="fr-FR" sz="7400" dirty="0" smtClean="0"/>
              <a:t>                                                       </a:t>
            </a:r>
            <a:endParaRPr lang="fr-FR" sz="7400" dirty="0"/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0668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23223" y="25062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I.DEFINITION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23223" y="1825625"/>
            <a:ext cx="9220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Présence des glandes ou de stroma endometrial en dehors de l’utérus. </a:t>
            </a:r>
            <a:r>
              <a:rPr lang="fr-FR" sz="2400" dirty="0" smtClean="0">
                <a:latin typeface="Cambria" panose="02040503050406030204" pitchFamily="18" charset="0"/>
              </a:rPr>
              <a:t>Il </a:t>
            </a:r>
            <a:r>
              <a:rPr lang="fr-FR" sz="2400" dirty="0" smtClean="0">
                <a:latin typeface="Cambria" panose="02040503050406030204" pitchFamily="18" charset="0"/>
              </a:rPr>
              <a:t>peut </a:t>
            </a:r>
            <a:r>
              <a:rPr lang="fr-FR" sz="2400" dirty="0" smtClean="0">
                <a:latin typeface="Cambria" panose="02040503050406030204" pitchFamily="18" charset="0"/>
              </a:rPr>
              <a:t>s’agir </a:t>
            </a:r>
            <a:r>
              <a:rPr lang="fr-FR" sz="2400" dirty="0" smtClean="0">
                <a:latin typeface="Cambria" panose="02040503050406030204" pitchFamily="18" charset="0"/>
              </a:rPr>
              <a:t>de </a:t>
            </a:r>
            <a:r>
              <a:rPr lang="fr-FR" sz="2400" dirty="0" smtClean="0">
                <a:latin typeface="Cambria" panose="02040503050406030204" pitchFamily="18" charset="0"/>
              </a:rPr>
              <a:t>l’endométriose </a:t>
            </a:r>
            <a:r>
              <a:rPr lang="fr-FR" sz="2400" dirty="0" smtClean="0">
                <a:latin typeface="Cambria" panose="02040503050406030204" pitchFamily="18" charset="0"/>
              </a:rPr>
              <a:t>interne qui se développe dans l’</a:t>
            </a:r>
            <a:r>
              <a:rPr lang="fr-FR" sz="2400" dirty="0">
                <a:latin typeface="Cambria" panose="02040503050406030204" pitchFamily="18" charset="0"/>
              </a:rPr>
              <a:t>é</a:t>
            </a:r>
            <a:r>
              <a:rPr lang="fr-FR" sz="2400" dirty="0" smtClean="0">
                <a:latin typeface="Cambria" panose="02040503050406030204" pitchFamily="18" charset="0"/>
              </a:rPr>
              <a:t>paisseur du </a:t>
            </a:r>
            <a:r>
              <a:rPr lang="fr-FR" sz="2400" dirty="0" smtClean="0">
                <a:latin typeface="Cambria" panose="02040503050406030204" pitchFamily="18" charset="0"/>
              </a:rPr>
              <a:t>Myomètre(</a:t>
            </a:r>
            <a:r>
              <a:rPr lang="fr-FR" sz="2400" dirty="0" err="1" smtClean="0">
                <a:latin typeface="Cambria" panose="02040503050406030204" pitchFamily="18" charset="0"/>
              </a:rPr>
              <a:t>adénomyose</a:t>
            </a:r>
            <a:r>
              <a:rPr lang="fr-FR" sz="2400" dirty="0" smtClean="0">
                <a:latin typeface="Cambria" panose="02040503050406030204" pitchFamily="18" charset="0"/>
              </a:rPr>
              <a:t>) ou de </a:t>
            </a:r>
            <a:r>
              <a:rPr lang="fr-FR" sz="2400" dirty="0" smtClean="0">
                <a:latin typeface="Cambria" panose="02040503050406030204" pitchFamily="18" charset="0"/>
              </a:rPr>
              <a:t>l’endométriose </a:t>
            </a:r>
            <a:r>
              <a:rPr lang="fr-FR" sz="2400" dirty="0" smtClean="0">
                <a:latin typeface="Cambria" panose="02040503050406030204" pitchFamily="18" charset="0"/>
              </a:rPr>
              <a:t>externe qui se développe en </a:t>
            </a:r>
            <a:r>
              <a:rPr lang="fr-FR" sz="2400" dirty="0" smtClean="0">
                <a:latin typeface="Cambria" panose="02040503050406030204" pitchFamily="18" charset="0"/>
              </a:rPr>
              <a:t>dehors </a:t>
            </a:r>
            <a:r>
              <a:rPr lang="fr-FR" sz="2400" dirty="0" smtClean="0">
                <a:latin typeface="Cambria" panose="02040503050406030204" pitchFamily="18" charset="0"/>
              </a:rPr>
              <a:t>de l’utérus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52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23223" y="27638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II. ETIOPATHOGENIE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6400" y="1068948"/>
            <a:ext cx="10515600" cy="5331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latin typeface="Cambria" panose="02040503050406030204" pitchFamily="18" charset="0"/>
              </a:rPr>
              <a:t>II.1. FACTEURS DE </a:t>
            </a:r>
            <a:r>
              <a:rPr lang="fr-FR" sz="2800" b="1" dirty="0" smtClean="0">
                <a:latin typeface="Cambria" panose="02040503050406030204" pitchFamily="18" charset="0"/>
              </a:rPr>
              <a:t>RISQUE</a:t>
            </a:r>
          </a:p>
          <a:p>
            <a:pPr marL="0" indent="0">
              <a:buNone/>
            </a:pPr>
            <a:endParaRPr lang="fr-FR" sz="28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AGE:18-50 </a:t>
            </a:r>
            <a:r>
              <a:rPr lang="fr-FR" sz="2400" dirty="0" smtClean="0">
                <a:latin typeface="Cambria" panose="02040503050406030204" pitchFamily="18" charset="0"/>
              </a:rPr>
              <a:t>ans, pas avant la puberté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RACE</a:t>
            </a:r>
            <a:r>
              <a:rPr lang="fr-FR" sz="2400" dirty="0" smtClean="0">
                <a:latin typeface="Cambria" panose="02040503050406030204" pitchFamily="18" charset="0"/>
              </a:rPr>
              <a:t>: </a:t>
            </a:r>
            <a:r>
              <a:rPr lang="fr-FR" sz="2400" dirty="0" smtClean="0">
                <a:latin typeface="Cambria" panose="02040503050406030204" pitchFamily="18" charset="0"/>
              </a:rPr>
              <a:t>race </a:t>
            </a:r>
            <a:r>
              <a:rPr lang="fr-FR" sz="2400" dirty="0" smtClean="0">
                <a:latin typeface="Cambria" panose="02040503050406030204" pitchFamily="18" charset="0"/>
              </a:rPr>
              <a:t>blanche pour certains auteurs ; race noire pour </a:t>
            </a:r>
            <a:r>
              <a:rPr lang="fr-FR" sz="2400" dirty="0" smtClean="0">
                <a:latin typeface="Cambria" panose="02040503050406030204" pitchFamily="18" charset="0"/>
              </a:rPr>
              <a:t> d’autres</a:t>
            </a:r>
            <a:endParaRPr lang="fr-F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PARITE</a:t>
            </a:r>
            <a:r>
              <a:rPr lang="fr-FR" sz="2400" dirty="0" smtClean="0">
                <a:latin typeface="Cambria" panose="02040503050406030204" pitchFamily="18" charset="0"/>
              </a:rPr>
              <a:t>:  très rare dans les pays  à forte natalité et aux mariages  </a:t>
            </a:r>
            <a:r>
              <a:rPr lang="fr-FR" sz="2400" dirty="0" smtClean="0">
                <a:latin typeface="Cambria" panose="02040503050406030204" pitchFamily="18" charset="0"/>
              </a:rPr>
              <a:t> 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</a:t>
            </a:r>
            <a:r>
              <a:rPr lang="fr-FR" sz="2400" dirty="0" smtClean="0">
                <a:latin typeface="Cambria" panose="02040503050406030204" pitchFamily="18" charset="0"/>
              </a:rPr>
              <a:t>précoces </a:t>
            </a:r>
            <a:r>
              <a:rPr lang="fr-FR" sz="2400" dirty="0" smtClean="0">
                <a:latin typeface="Cambria" panose="02040503050406030204" pitchFamily="18" charset="0"/>
              </a:rPr>
              <a:t>, </a:t>
            </a:r>
            <a:r>
              <a:rPr lang="fr-FR" sz="2400" dirty="0" smtClean="0">
                <a:latin typeface="Cambria" panose="02040503050406030204" pitchFamily="18" charset="0"/>
              </a:rPr>
              <a:t>très </a:t>
            </a:r>
            <a:r>
              <a:rPr lang="fr-FR" sz="2400" dirty="0" smtClean="0">
                <a:latin typeface="Cambria" panose="02040503050406030204" pitchFamily="18" charset="0"/>
              </a:rPr>
              <a:t>fréquente chez les </a:t>
            </a:r>
            <a:r>
              <a:rPr lang="fr-FR" sz="2400" dirty="0" smtClean="0">
                <a:latin typeface="Cambria" panose="02040503050406030204" pitchFamily="18" charset="0"/>
              </a:rPr>
              <a:t>nullipares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7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23223" y="27638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latin typeface="Cambria" panose="02040503050406030204" pitchFamily="18" charset="0"/>
              </a:rPr>
              <a:t>.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23223" y="1120463"/>
            <a:ext cx="10515600" cy="5331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latin typeface="Cambria" panose="02040503050406030204" pitchFamily="18" charset="0"/>
              </a:rPr>
              <a:t>II.2. AUTRES FACTEURS </a:t>
            </a:r>
            <a:r>
              <a:rPr lang="fr-FR" sz="2800" b="1" dirty="0" smtClean="0">
                <a:latin typeface="Cambria" panose="02040503050406030204" pitchFamily="18" charset="0"/>
              </a:rPr>
              <a:t>DE </a:t>
            </a:r>
            <a:r>
              <a:rPr lang="fr-FR" sz="2800" b="1" dirty="0" smtClean="0">
                <a:latin typeface="Cambria" panose="02040503050406030204" pitchFamily="18" charset="0"/>
              </a:rPr>
              <a:t>RISQUE</a:t>
            </a:r>
          </a:p>
          <a:p>
            <a:pPr marL="0" indent="0">
              <a:buNone/>
            </a:pPr>
            <a:endParaRPr lang="fr-FR" sz="20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800" dirty="0" smtClean="0">
                <a:latin typeface="Cambria" panose="02040503050406030204" pitchFamily="18" charset="0"/>
              </a:rPr>
              <a:t>       </a:t>
            </a:r>
            <a:r>
              <a:rPr lang="fr-FR" sz="2400" dirty="0" smtClean="0">
                <a:latin typeface="Cambria" panose="02040503050406030204" pitchFamily="18" charset="0"/>
              </a:rPr>
              <a:t>ANTECEDENTS </a:t>
            </a:r>
            <a:r>
              <a:rPr lang="fr-FR" sz="2400" dirty="0" smtClean="0">
                <a:latin typeface="Cambria" panose="02040503050406030204" pitchFamily="18" charset="0"/>
              </a:rPr>
              <a:t>GYNECOLOGIQUES</a:t>
            </a:r>
            <a:r>
              <a:rPr lang="fr-FR" sz="2400" dirty="0" smtClean="0">
                <a:latin typeface="Cambria" panose="02040503050406030204" pitchFamily="18" charset="0"/>
              </a:rPr>
              <a:t>: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curetage</a:t>
            </a:r>
            <a:r>
              <a:rPr lang="fr-FR" sz="2400" dirty="0" smtClean="0">
                <a:latin typeface="Cambria" panose="02040503050406030204" pitchFamily="18" charset="0"/>
              </a:rPr>
              <a:t>, myomectomie, </a:t>
            </a:r>
            <a:r>
              <a:rPr lang="fr-FR" sz="2400" dirty="0" smtClean="0">
                <a:latin typeface="Cambria" panose="02040503050406030204" pitchFamily="18" charset="0"/>
              </a:rPr>
              <a:t>hydrotubation </a:t>
            </a:r>
            <a:r>
              <a:rPr lang="fr-FR" sz="2400" dirty="0" smtClean="0">
                <a:latin typeface="Cambria" panose="02040503050406030204" pitchFamily="18" charset="0"/>
              </a:rPr>
              <a:t>et insufflation   </a:t>
            </a:r>
            <a:r>
              <a:rPr lang="fr-FR" sz="2400" dirty="0" smtClean="0">
                <a:latin typeface="Cambria" panose="02040503050406030204" pitchFamily="18" charset="0"/>
              </a:rPr>
              <a:t>utéro-tubaire</a:t>
            </a:r>
            <a:r>
              <a:rPr lang="fr-FR" sz="2400" dirty="0" smtClean="0">
                <a:latin typeface="Cambria" panose="02040503050406030204" pitchFamily="18" charset="0"/>
              </a:rPr>
              <a:t>, utéropexie,  </a:t>
            </a:r>
            <a:r>
              <a:rPr lang="fr-FR" sz="2400" dirty="0" smtClean="0">
                <a:latin typeface="Cambria" panose="02040503050406030204" pitchFamily="18" charset="0"/>
              </a:rPr>
              <a:t>syndrome </a:t>
            </a:r>
            <a:r>
              <a:rPr lang="fr-FR" sz="2400" dirty="0" smtClean="0">
                <a:latin typeface="Cambria" panose="02040503050406030204" pitchFamily="18" charset="0"/>
              </a:rPr>
              <a:t>des OMPK, exposition in  utéro au DES et </a:t>
            </a:r>
            <a:r>
              <a:rPr lang="fr-FR" sz="2400" dirty="0" smtClean="0">
                <a:latin typeface="Cambria" panose="02040503050406030204" pitchFamily="18" charset="0"/>
              </a:rPr>
              <a:t>les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malformations </a:t>
            </a:r>
            <a:r>
              <a:rPr lang="fr-FR" sz="2400" dirty="0" smtClean="0">
                <a:latin typeface="Cambria" panose="02040503050406030204" pitchFamily="18" charset="0"/>
              </a:rPr>
              <a:t>congénitales  </a:t>
            </a:r>
            <a:r>
              <a:rPr lang="fr-FR" sz="2400" dirty="0" smtClean="0">
                <a:latin typeface="Cambria" panose="02040503050406030204" pitchFamily="18" charset="0"/>
              </a:rPr>
              <a:t>du </a:t>
            </a:r>
            <a:r>
              <a:rPr lang="fr-FR" sz="2400" dirty="0" smtClean="0">
                <a:latin typeface="Cambria" panose="02040503050406030204" pitchFamily="18" charset="0"/>
              </a:rPr>
              <a:t>tractus </a:t>
            </a:r>
            <a:r>
              <a:rPr lang="fr-FR" sz="2400" dirty="0" smtClean="0">
                <a:latin typeface="Cambria" panose="02040503050406030204" pitchFamily="18" charset="0"/>
              </a:rPr>
              <a:t>génital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HEREDITE: prédisposition familiale </a:t>
            </a:r>
            <a:endParaRPr lang="fr-FR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986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7619" y="141668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II.3. </a:t>
            </a:r>
            <a:r>
              <a:rPr lang="fr-FR" sz="3200" b="1" dirty="0" smtClean="0">
                <a:latin typeface="Cambria" panose="02040503050406030204" pitchFamily="18" charset="0"/>
              </a:rPr>
              <a:t>PATHOGENIE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6400" y="1422558"/>
            <a:ext cx="10515600" cy="4351338"/>
          </a:xfrm>
        </p:spPr>
        <p:txBody>
          <a:bodyPr>
            <a:no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Théories basées sur l’endomètre normal</a:t>
            </a:r>
          </a:p>
          <a:p>
            <a:endParaRPr lang="fr-FR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-Théorie </a:t>
            </a:r>
            <a:r>
              <a:rPr lang="fr-FR" sz="2400" dirty="0">
                <a:latin typeface="Cambria" panose="02040503050406030204" pitchFamily="18" charset="0"/>
              </a:rPr>
              <a:t>d</a:t>
            </a:r>
            <a:r>
              <a:rPr lang="fr-FR" sz="2400" dirty="0" smtClean="0">
                <a:latin typeface="Cambria" panose="02040503050406030204" pitchFamily="18" charset="0"/>
              </a:rPr>
              <a:t>iverticulaire: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pénétration ou infiltration de proche en proche du myomètre par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les </a:t>
            </a:r>
            <a:r>
              <a:rPr lang="fr-FR" sz="2400" dirty="0" smtClean="0">
                <a:latin typeface="Cambria" panose="02040503050406030204" pitchFamily="18" charset="0"/>
              </a:rPr>
              <a:t>glandes </a:t>
            </a:r>
            <a:r>
              <a:rPr lang="fr-FR" sz="2400" dirty="0" smtClean="0">
                <a:latin typeface="Cambria" panose="02040503050406030204" pitchFamily="18" charset="0"/>
              </a:rPr>
              <a:t>endométriales entourées </a:t>
            </a:r>
            <a:r>
              <a:rPr lang="fr-FR" sz="2400" dirty="0" smtClean="0">
                <a:latin typeface="Cambria" panose="02040503050406030204" pitchFamily="18" charset="0"/>
              </a:rPr>
              <a:t>du chorion </a:t>
            </a:r>
            <a:r>
              <a:rPr lang="fr-FR" sz="2400" dirty="0" smtClean="0">
                <a:latin typeface="Cambria" panose="02040503050406030204" pitchFamily="18" charset="0"/>
              </a:rPr>
              <a:t>cryogène </a:t>
            </a:r>
            <a:r>
              <a:rPr lang="fr-FR" sz="2400" dirty="0" smtClean="0">
                <a:latin typeface="Cambria" panose="02040503050406030204" pitchFamily="18" charset="0"/>
              </a:rPr>
              <a:t>d’où constitution de 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l’</a:t>
            </a:r>
            <a:r>
              <a:rPr lang="fr-FR" sz="2400" dirty="0" err="1" smtClean="0">
                <a:latin typeface="Cambria" panose="02040503050406030204" pitchFamily="18" charset="0"/>
              </a:rPr>
              <a:t>adénomyose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;  théorie favorisée par certains facteurs tel </a:t>
            </a:r>
            <a:r>
              <a:rPr lang="fr-FR" sz="2400" dirty="0" smtClean="0">
                <a:latin typeface="Cambria" panose="02040503050406030204" pitchFamily="18" charset="0"/>
              </a:rPr>
              <a:t>que </a:t>
            </a:r>
            <a:r>
              <a:rPr lang="fr-FR" sz="2400" dirty="0" smtClean="0">
                <a:latin typeface="Cambria" panose="02040503050406030204" pitchFamily="18" charset="0"/>
              </a:rPr>
              <a:t>la béance des </a:t>
            </a:r>
            <a:r>
              <a:rPr lang="fr-FR" sz="2400" dirty="0" smtClean="0">
                <a:latin typeface="Cambria" panose="02040503050406030204" pitchFamily="18" charset="0"/>
              </a:rPr>
              <a:t> 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vaisseaux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19024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7619" y="141668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Cambria" panose="02040503050406030204" pitchFamily="18" charset="0"/>
              </a:rPr>
              <a:t>.</a:t>
            </a:r>
            <a:endParaRPr lang="fr-FR" sz="3200" b="1" dirty="0">
              <a:latin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4111" y="1280890"/>
            <a:ext cx="10515600" cy="4351338"/>
          </a:xfrm>
        </p:spPr>
        <p:txBody>
          <a:bodyPr>
            <a:no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Autres théories </a:t>
            </a:r>
            <a:r>
              <a:rPr lang="fr-FR" sz="2400" b="1" dirty="0" smtClean="0">
                <a:latin typeface="Cambria" panose="02040503050406030204" pitchFamily="18" charset="0"/>
              </a:rPr>
              <a:t>basées sur l’endomètre </a:t>
            </a:r>
            <a:r>
              <a:rPr lang="fr-FR" sz="2400" b="1" dirty="0" smtClean="0">
                <a:latin typeface="Cambria" panose="02040503050406030204" pitchFamily="18" charset="0"/>
              </a:rPr>
              <a:t>normal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                     -Théorie de la greffe: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c’est la théorie de menstruation rétrograde; peut être favorisée par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certains </a:t>
            </a:r>
            <a:r>
              <a:rPr lang="fr-FR" sz="2400" dirty="0" smtClean="0">
                <a:latin typeface="Cambria" panose="02040503050406030204" pitchFamily="18" charset="0"/>
              </a:rPr>
              <a:t>facteurs tels que  la </a:t>
            </a:r>
            <a:r>
              <a:rPr lang="fr-FR" sz="2400" dirty="0" smtClean="0">
                <a:latin typeface="Cambria" panose="02040503050406030204" pitchFamily="18" charset="0"/>
              </a:rPr>
              <a:t>rétroversion </a:t>
            </a:r>
            <a:r>
              <a:rPr lang="fr-FR" sz="2400" dirty="0" smtClean="0">
                <a:latin typeface="Cambria" panose="02040503050406030204" pitchFamily="18" charset="0"/>
              </a:rPr>
              <a:t>utérine, les cloisons utérines,  d’où 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l’endométriose </a:t>
            </a:r>
            <a:r>
              <a:rPr lang="fr-FR" sz="2400" dirty="0" smtClean="0">
                <a:latin typeface="Cambria" panose="02040503050406030204" pitchFamily="18" charset="0"/>
              </a:rPr>
              <a:t>du pelvis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-Théorie de métastases par voie sanguine ou lymphatique pouvant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expliquer </a:t>
            </a:r>
            <a:r>
              <a:rPr lang="fr-FR" sz="2400" dirty="0" smtClean="0">
                <a:latin typeface="Cambria" panose="02040503050406030204" pitchFamily="18" charset="0"/>
              </a:rPr>
              <a:t>les localisations  </a:t>
            </a:r>
            <a:r>
              <a:rPr lang="fr-FR" sz="2400" dirty="0" smtClean="0">
                <a:latin typeface="Cambria" panose="02040503050406030204" pitchFamily="18" charset="0"/>
              </a:rPr>
              <a:t>lointaines </a:t>
            </a:r>
            <a:r>
              <a:rPr lang="fr-FR" sz="2400" dirty="0" smtClean="0">
                <a:latin typeface="Cambria" panose="02040503050406030204" pitchFamily="18" charset="0"/>
              </a:rPr>
              <a:t>: pulmonaire, pleurale, </a:t>
            </a:r>
            <a:r>
              <a:rPr lang="fr-FR" sz="2400" dirty="0" smtClean="0">
                <a:latin typeface="Cambria" panose="02040503050406030204" pitchFamily="18" charset="0"/>
              </a:rPr>
              <a:t>unguéale </a:t>
            </a:r>
            <a:r>
              <a:rPr lang="fr-FR" sz="2400" dirty="0" smtClean="0">
                <a:latin typeface="Cambria" panose="02040503050406030204" pitchFamily="18" charset="0"/>
              </a:rPr>
              <a:t>…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898031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662782"/>
            <a:ext cx="10515600" cy="1325563"/>
          </a:xfrm>
        </p:spPr>
        <p:txBody>
          <a:bodyPr/>
          <a:lstStyle/>
          <a:p>
            <a:r>
              <a:rPr lang="fr-FR" dirty="0" smtClean="0"/>
              <a:t>                                                                                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72296" y="764369"/>
            <a:ext cx="10515600" cy="4351338"/>
          </a:xfrm>
        </p:spPr>
        <p:txBody>
          <a:bodyPr>
            <a:noAutofit/>
          </a:bodyPr>
          <a:lstStyle/>
          <a:p>
            <a:r>
              <a:rPr lang="fr-FR" sz="2400" b="1" dirty="0" smtClean="0">
                <a:latin typeface="Cambria" panose="02040503050406030204" pitchFamily="18" charset="0"/>
              </a:rPr>
              <a:t>Théorie  embryonnaire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l’endomètre ectopique proviendrait des vestiges embryonnaires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d’origine </a:t>
            </a:r>
            <a:r>
              <a:rPr lang="fr-FR" sz="2400" dirty="0" err="1" smtClean="0">
                <a:latin typeface="Cambria" panose="02040503050406030204" pitchFamily="18" charset="0"/>
              </a:rPr>
              <a:t>Mullérienne</a:t>
            </a:r>
            <a:r>
              <a:rPr lang="fr-FR" sz="2400" dirty="0" smtClean="0">
                <a:latin typeface="Cambria" panose="02040503050406030204" pitchFamily="18" charset="0"/>
              </a:rPr>
              <a:t>  qui </a:t>
            </a:r>
            <a:r>
              <a:rPr lang="fr-FR" sz="2400" dirty="0" smtClean="0">
                <a:latin typeface="Cambria" panose="02040503050406030204" pitchFamily="18" charset="0"/>
              </a:rPr>
              <a:t>répondent </a:t>
            </a:r>
            <a:r>
              <a:rPr lang="fr-FR" sz="2400" dirty="0" smtClean="0">
                <a:latin typeface="Cambria" panose="02040503050406030204" pitchFamily="18" charset="0"/>
              </a:rPr>
              <a:t>aux sollicitions hormonales 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  <a:p>
            <a:r>
              <a:rPr lang="fr-FR" sz="2400" b="1" dirty="0" smtClean="0">
                <a:latin typeface="Cambria" panose="02040503050406030204" pitchFamily="18" charset="0"/>
              </a:rPr>
              <a:t>Théorie </a:t>
            </a:r>
            <a:r>
              <a:rPr lang="fr-FR" sz="2400" b="1" dirty="0" err="1" smtClean="0">
                <a:latin typeface="Cambria" panose="02040503050406030204" pitchFamily="18" charset="0"/>
              </a:rPr>
              <a:t>métaplasique</a:t>
            </a:r>
            <a:r>
              <a:rPr lang="fr-FR" sz="2400" b="1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2400" dirty="0">
                <a:latin typeface="Cambria" panose="02040503050406030204" pitchFamily="18" charset="0"/>
              </a:rPr>
              <a:t> </a:t>
            </a:r>
            <a:r>
              <a:rPr lang="fr-FR" sz="2400" dirty="0" smtClean="0">
                <a:latin typeface="Cambria" panose="02040503050406030204" pitchFamily="18" charset="0"/>
              </a:rPr>
              <a:t>                           l’épithélium </a:t>
            </a:r>
            <a:r>
              <a:rPr lang="fr-FR" sz="2400" dirty="0" err="1" smtClean="0">
                <a:latin typeface="Cambria" panose="02040503050406030204" pitchFamily="18" charset="0"/>
              </a:rPr>
              <a:t>coelomique</a:t>
            </a:r>
            <a:r>
              <a:rPr lang="fr-FR" sz="2400" dirty="0" smtClean="0">
                <a:latin typeface="Cambria" panose="02040503050406030204" pitchFamily="18" charset="0"/>
              </a:rPr>
              <a:t>  peut subir  une métaplasie en </a:t>
            </a:r>
            <a:r>
              <a:rPr lang="fr-FR" sz="2400" dirty="0" smtClean="0">
                <a:latin typeface="Cambria" panose="02040503050406030204" pitchFamily="18" charset="0"/>
              </a:rPr>
              <a:t>   </a:t>
            </a:r>
          </a:p>
          <a:p>
            <a:pPr marL="0" indent="0">
              <a:buNone/>
            </a:pPr>
            <a:r>
              <a:rPr lang="fr-FR" sz="2400" dirty="0" smtClean="0">
                <a:latin typeface="Cambria" panose="02040503050406030204" pitchFamily="18" charset="0"/>
              </a:rPr>
              <a:t>endomètre </a:t>
            </a:r>
            <a:r>
              <a:rPr lang="fr-FR" sz="2400" dirty="0" smtClean="0">
                <a:latin typeface="Cambria" panose="02040503050406030204" pitchFamily="18" charset="0"/>
              </a:rPr>
              <a:t>sous l’influence de </a:t>
            </a:r>
            <a:r>
              <a:rPr lang="fr-FR" sz="2400" dirty="0" smtClean="0">
                <a:latin typeface="Cambria" panose="02040503050406030204" pitchFamily="18" charset="0"/>
              </a:rPr>
              <a:t>certains </a:t>
            </a:r>
            <a:r>
              <a:rPr lang="fr-FR" sz="2400" dirty="0" smtClean="0">
                <a:latin typeface="Cambria" panose="02040503050406030204" pitchFamily="18" charset="0"/>
              </a:rPr>
              <a:t>facteurs infectieux  et hormonaux</a:t>
            </a:r>
          </a:p>
          <a:p>
            <a:pPr marL="0" indent="0">
              <a:buNone/>
            </a:pPr>
            <a:endParaRPr lang="fr-FR" sz="24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863768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1234</TotalTime>
  <Words>1274</Words>
  <Application>Microsoft Office PowerPoint</Application>
  <PresentationFormat>Grand écran</PresentationFormat>
  <Paragraphs>221</Paragraphs>
  <Slides>26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Cambria</vt:lpstr>
      <vt:lpstr>Century Gothic</vt:lpstr>
      <vt:lpstr>Wingdings 3</vt:lpstr>
      <vt:lpstr>Brin</vt:lpstr>
      <vt:lpstr>ENDOMETRIOSE</vt:lpstr>
      <vt:lpstr>OBJECTIFS PEDAGOGIQUES</vt:lpstr>
      <vt:lpstr>PRE-REQUIS</vt:lpstr>
      <vt:lpstr>I.DEFINITION</vt:lpstr>
      <vt:lpstr>II. ETIOPATHOGENIE</vt:lpstr>
      <vt:lpstr>.</vt:lpstr>
      <vt:lpstr>II.3. PATHOGENIE</vt:lpstr>
      <vt:lpstr>.</vt:lpstr>
      <vt:lpstr>                                                                                .</vt:lpstr>
      <vt:lpstr>                                                                                .</vt:lpstr>
      <vt:lpstr>III.DIAGNOSTIQUE</vt:lpstr>
      <vt:lpstr>.</vt:lpstr>
      <vt:lpstr>SYMPTOMES NON SPECIFIQUES</vt:lpstr>
      <vt:lpstr> EXAMEN CLINIQUE </vt:lpstr>
      <vt:lpstr>.</vt:lpstr>
      <vt:lpstr>EVOLUTION DES LESIONS </vt:lpstr>
      <vt:lpstr>CLASSIFICATION AFS REVISEE  </vt:lpstr>
      <vt:lpstr>EXAMENS PARA-CLINIQUES</vt:lpstr>
      <vt:lpstr>.</vt:lpstr>
      <vt:lpstr>IV. TRAITEMENT</vt:lpstr>
      <vt:lpstr>.</vt:lpstr>
      <vt:lpstr>Indications</vt:lpstr>
      <vt:lpstr>.</vt:lpstr>
      <vt:lpstr>.</vt:lpstr>
      <vt:lpstr>V. COMPLICATIONS</vt:lpstr>
      <vt:lpstr>MERCI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TUMEURS BENIGNES DU SEIN</dc:title>
  <dc:creator>Dr_INGALA</dc:creator>
  <cp:lastModifiedBy>Dr_INGALA</cp:lastModifiedBy>
  <cp:revision>111</cp:revision>
  <dcterms:created xsi:type="dcterms:W3CDTF">2018-09-20T09:49:54Z</dcterms:created>
  <dcterms:modified xsi:type="dcterms:W3CDTF">2018-12-07T06:28:00Z</dcterms:modified>
</cp:coreProperties>
</file>