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4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75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8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5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94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7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D559-9FD5-5045-96B2-F2932B55E46A}" type="datetimeFigureOut">
              <a:rPr lang="fr-FR" smtClean="0"/>
              <a:t>19/03/18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F3E2-4316-E943-8922-8FEF2FF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file://localhost/Users/robertbavi/Desktop/IMG_514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ACCES GLOBAL AUX SOINS D’INFERTILITE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THE WALKING EGG PROJET (TWE)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47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L’échographie basique permet le monitorage de l’ovulation et le moment d’administration de HCG, ce qui évite la nécessité des investigations hormonales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47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MISE EN ŒUVRE DE TWE </a:t>
            </a:r>
            <a:br>
              <a:rPr lang="fr-FR" dirty="0" smtClean="0"/>
            </a:br>
            <a:r>
              <a:rPr lang="fr-FR" dirty="0" smtClean="0"/>
              <a:t>CENTRE PILOTE DANS LES PAYS EN DEVELOPPEMENT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Il faut intégrer ce projet dans un programme de la prise en charge d’infertilité existant</a:t>
            </a:r>
          </a:p>
          <a:p>
            <a:pPr marL="0" indent="0">
              <a:buNone/>
            </a:pPr>
            <a:r>
              <a:rPr lang="fr-FR" dirty="0" smtClean="0"/>
              <a:t>Quels préalables 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Disponibilité de données sur les ressources, besoins et les insuffisances des services au niveau national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Disponibilité de </a:t>
            </a:r>
            <a:r>
              <a:rPr lang="fr-FR" smtClean="0"/>
              <a:t>la chirurgie </a:t>
            </a:r>
            <a:r>
              <a:rPr lang="fr-FR" dirty="0" smtClean="0"/>
              <a:t>endoscopique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Une bonne qualité d’unité de planning familial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Disponibilité d’au moins un(e) gynécologue   	expérimenté(e) et dévoué(e) et d’un biologiste. </a:t>
            </a:r>
          </a:p>
        </p:txBody>
      </p:sp>
    </p:spTree>
    <p:extLst>
      <p:ext uri="{BB962C8B-B14F-4D97-AF65-F5344CB8AC3E}">
        <p14:creationId xmlns:p14="http://schemas.microsoft.com/office/powerpoint/2010/main" val="200637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PROCEDURES SIMPLIFIEES DE LABORATOIRE DE FIV</a:t>
            </a:r>
            <a:br>
              <a:rPr lang="fr-FR" dirty="0" smtClean="0"/>
            </a:br>
            <a:r>
              <a:rPr lang="fr-FR" dirty="0" smtClean="0"/>
              <a:t>WALKING EGG IVF SYSTEM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Challenge : réduire les coûts de labo pour la fertilisation et la culture ovocytaires et embryonnaires pour la FIV.</a:t>
            </a:r>
          </a:p>
          <a:p>
            <a:r>
              <a:rPr lang="fr-FR" dirty="0" smtClean="0"/>
              <a:t>Les résultats de la recherche et expérimentations  ont permis le développement d’une nouvelle méthode (milieu) de culture FIV appelée TWE :les résultats sont prometteurs</a:t>
            </a:r>
          </a:p>
          <a:p>
            <a:r>
              <a:rPr lang="fr-FR" dirty="0" smtClean="0"/>
              <a:t>Cette technique est destinée spécialement aux structures de ressources limitées.</a:t>
            </a:r>
          </a:p>
          <a:p>
            <a:r>
              <a:rPr lang="fr-FR" dirty="0" smtClean="0"/>
              <a:t>Pour éviter les coûts élevés de gaz, d’incubateur et une infrastructure de labo typiquement FIV des programmes de haute technologie.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79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Pas d’incubateur contrôlé par microprocesseurs</a:t>
            </a:r>
          </a:p>
          <a:p>
            <a:r>
              <a:rPr lang="fr-FR" dirty="0" smtClean="0"/>
              <a:t>Génère ses propres conditions atmosphériques</a:t>
            </a:r>
          </a:p>
          <a:p>
            <a:r>
              <a:rPr lang="fr-FR" dirty="0" smtClean="0"/>
              <a:t>L’incubateur est constitué de 2 tubes de verre </a:t>
            </a:r>
          </a:p>
          <a:p>
            <a:pPr marL="0" indent="0">
              <a:buNone/>
            </a:pPr>
            <a:r>
              <a:rPr lang="fr-FR" dirty="0" smtClean="0"/>
              <a:t>	scellés. Une réaction chimique induite par </a:t>
            </a:r>
            <a:r>
              <a:rPr lang="fr-FR" dirty="0"/>
              <a:t>	</a:t>
            </a:r>
            <a:r>
              <a:rPr lang="fr-FR" dirty="0" smtClean="0"/>
              <a:t>une combinaison de bicarbonate de soude </a:t>
            </a:r>
            <a:r>
              <a:rPr lang="fr-FR" dirty="0" err="1" smtClean="0"/>
              <a:t>d’ac</a:t>
            </a:r>
            <a:r>
              <a:rPr lang="fr-FR" dirty="0" smtClean="0"/>
              <a:t> citrique dans le 1</a:t>
            </a:r>
            <a:r>
              <a:rPr lang="fr-FR" baseline="30000" dirty="0" smtClean="0"/>
              <a:t>er</a:t>
            </a:r>
            <a:r>
              <a:rPr lang="fr-FR" dirty="0" smtClean="0"/>
              <a:t> tube génère une atmosphère qui contient un pourcentage de CO2. Cette atmosphère est ensuite transférée dans le </a:t>
            </a:r>
            <a:r>
              <a:rPr lang="fr-FR" dirty="0"/>
              <a:t>2</a:t>
            </a:r>
            <a:r>
              <a:rPr lang="fr-FR" dirty="0" smtClean="0"/>
              <a:t>è tube qui contient le milieu de culture</a:t>
            </a:r>
          </a:p>
          <a:p>
            <a:pPr marL="0" indent="0">
              <a:buNone/>
            </a:pPr>
            <a:r>
              <a:rPr lang="fr-FR" dirty="0" smtClean="0"/>
              <a:t>Les spermatozoïdes et les ovocytes sont injectés par seringue dans le tube contenant le milieu de culture sans 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erturber l’environnement intérieur du tube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97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 DE TWE EN FIV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 janvier à décembre 2016 l’équipe de Genk</a:t>
            </a:r>
          </a:p>
          <a:p>
            <a:r>
              <a:rPr lang="fr-FR" dirty="0" smtClean="0"/>
              <a:t>Réalisation d’une étude prospective non négligeable comparant les résultats de l’ICSI au système TWE</a:t>
            </a:r>
          </a:p>
          <a:p>
            <a:r>
              <a:rPr lang="fr-FR" dirty="0" smtClean="0"/>
              <a:t>Groupe sélectionné : femmes ayant au moins 6 ovocytes au cours de monitorage et âgées de moins de 43 ans, compte mobile de plus de 300.000 Tous ces couples  nécessitaient le traitement par  la FIV.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4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protocole standard d’évaluation d’infertilité a été mis en place.</a:t>
            </a:r>
          </a:p>
          <a:p>
            <a:r>
              <a:rPr lang="fr-FR" dirty="0" smtClean="0"/>
              <a:t>50% de femmes pour ICSI et 50% TWE</a:t>
            </a:r>
          </a:p>
          <a:p>
            <a:r>
              <a:rPr lang="fr-FR" dirty="0" smtClean="0"/>
              <a:t>176 cycles AMP ont démarré sur 163 ovocytes </a:t>
            </a:r>
            <a:endParaRPr lang="fr-FR" dirty="0"/>
          </a:p>
          <a:p>
            <a:r>
              <a:rPr lang="fr-FR" dirty="0" smtClean="0"/>
              <a:t>Les meilleurs embryons ont été sélectionnés par une personne indépendante pour le transfert.</a:t>
            </a:r>
          </a:p>
          <a:p>
            <a:r>
              <a:rPr lang="fr-FR" dirty="0" smtClean="0"/>
              <a:t>Résultat : taux de  grossesse chimique confirmée par ultrasons par la présence de battements cardiaques à la 8è semaine d’aménorrhée, les critères secondaires : taux de fertilisation et HCG positifs sont cités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40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163 échantillons  aucun embryon n’a été transféré dans 18 cas (11%) : 2 pour mauvaise qualité embryonnaire et 16 pour le risque élevé OHSS. Tous les embryons ont été </a:t>
            </a:r>
            <a:r>
              <a:rPr lang="fr-FR" dirty="0" err="1" smtClean="0"/>
              <a:t>cryoconservés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Aucune fertilisation dans 8 cas de TWE (4.9%) et 2 cas d’ICSI (1.2%)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76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transfert embryonnaire a été réalisé dans tous les 165 cycles.</a:t>
            </a:r>
          </a:p>
          <a:p>
            <a:r>
              <a:rPr lang="fr-FR" dirty="0" smtClean="0"/>
              <a:t>Taux de fécondation : 64% pour TWE hormis les 8 cas non fécondés, le taux est 70.6%</a:t>
            </a:r>
          </a:p>
          <a:p>
            <a:r>
              <a:rPr lang="fr-FR" dirty="0" smtClean="0"/>
              <a:t>Le taux de fécondation à la métaphase II des ovocytes par ICSI était de 71.2%</a:t>
            </a:r>
          </a:p>
          <a:p>
            <a:r>
              <a:rPr lang="fr-FR" dirty="0" smtClean="0"/>
              <a:t>85/145 (56.5%) les embryons transférés provenaient de TWE contre 43.5% de l’ICSI</a:t>
            </a:r>
          </a:p>
          <a:p>
            <a:r>
              <a:rPr lang="fr-FR" dirty="0" smtClean="0"/>
              <a:t>Un seul embryon était transféré dans 60/82 (73.2%) dans TWE et 44/63 (69.8%) dans ICSI; dans le reste de cas un double transfert a été réalisé.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10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HCG positifs dans 46.3% dans le groupe TWE et 39.6% groupe ICSI</a:t>
            </a:r>
          </a:p>
          <a:p>
            <a:r>
              <a:rPr lang="fr-FR" dirty="0" smtClean="0"/>
              <a:t>TGC : 32.9% (27/82) TWE et 31.7% (20/63) ICSI</a:t>
            </a:r>
          </a:p>
          <a:p>
            <a:r>
              <a:rPr lang="fr-FR" dirty="0" smtClean="0"/>
              <a:t>La différence n’est pas significative</a:t>
            </a:r>
          </a:p>
        </p:txBody>
      </p:sp>
    </p:spTree>
    <p:extLst>
      <p:ext uri="{BB962C8B-B14F-4D97-AF65-F5344CB8AC3E}">
        <p14:creationId xmlns:p14="http://schemas.microsoft.com/office/powerpoint/2010/main" val="26357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 PERINATALES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Jusqu’au 31 Août 2017, 98 bébés sont nés après l’utilisation de TWE simplifié IVF</a:t>
            </a:r>
          </a:p>
          <a:p>
            <a:r>
              <a:rPr lang="fr-FR" dirty="0" smtClean="0"/>
              <a:t>Terme de grossesse, poids du </a:t>
            </a:r>
            <a:r>
              <a:rPr lang="fr-FR" dirty="0" err="1" smtClean="0"/>
              <a:t>nné</a:t>
            </a:r>
            <a:r>
              <a:rPr lang="fr-FR" dirty="0" smtClean="0"/>
              <a:t>, transfert en </a:t>
            </a:r>
            <a:r>
              <a:rPr lang="fr-FR" dirty="0" err="1" smtClean="0"/>
              <a:t>néonat</a:t>
            </a:r>
            <a:r>
              <a:rPr lang="fr-FR" dirty="0" smtClean="0"/>
              <a:t>, taux de malformations et le mode d’accouchement étaient enregistrés</a:t>
            </a:r>
          </a:p>
          <a:p>
            <a:r>
              <a:rPr lang="fr-FR" dirty="0" smtClean="0"/>
              <a:t>5 gémellaires et 88 naissances uniques</a:t>
            </a:r>
          </a:p>
          <a:p>
            <a:r>
              <a:rPr lang="fr-FR" dirty="0" smtClean="0"/>
              <a:t>Ces données sont comparables aux résultats de 3265 </a:t>
            </a:r>
            <a:r>
              <a:rPr lang="fr-FR" dirty="0" err="1" smtClean="0"/>
              <a:t>bb</a:t>
            </a:r>
            <a:r>
              <a:rPr lang="fr-FR" dirty="0" smtClean="0"/>
              <a:t> nés de l’FIV-ICSI en Belgique en 2014 et 3974 naissances après IVF en Flandres</a:t>
            </a:r>
          </a:p>
          <a:p>
            <a:r>
              <a:rPr lang="fr-FR" dirty="0" smtClean="0"/>
              <a:t>Poids moyen : 3328 gr+/-460 gr comparé au3211gr+/-588 gr (BELRAF)</a:t>
            </a:r>
          </a:p>
        </p:txBody>
      </p:sp>
    </p:spTree>
    <p:extLst>
      <p:ext uri="{BB962C8B-B14F-4D97-AF65-F5344CB8AC3E}">
        <p14:creationId xmlns:p14="http://schemas.microsoft.com/office/powerpoint/2010/main" val="52021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Introduction </a:t>
            </a:r>
          </a:p>
          <a:p>
            <a:r>
              <a:rPr lang="fr-FR" dirty="0" smtClean="0"/>
              <a:t>Historique</a:t>
            </a:r>
          </a:p>
          <a:p>
            <a:r>
              <a:rPr lang="fr-FR" dirty="0" smtClean="0"/>
              <a:t>Objectifs poursuivis par l’ONG</a:t>
            </a:r>
          </a:p>
          <a:p>
            <a:r>
              <a:rPr lang="fr-FR" dirty="0" smtClean="0"/>
              <a:t>Traitement simplifié d’infertilité hors FIV</a:t>
            </a:r>
          </a:p>
          <a:p>
            <a:r>
              <a:rPr lang="fr-FR" dirty="0" smtClean="0"/>
              <a:t>Protocole de stimulation ovarienne pour FIV à faible coût</a:t>
            </a:r>
          </a:p>
          <a:p>
            <a:r>
              <a:rPr lang="fr-FR" dirty="0" smtClean="0"/>
              <a:t>Procédures simplifiées de  laboratoire de FIV</a:t>
            </a:r>
          </a:p>
          <a:p>
            <a:r>
              <a:rPr lang="fr-FR" dirty="0" smtClean="0"/>
              <a:t>Résultats obtenus</a:t>
            </a:r>
          </a:p>
          <a:p>
            <a:r>
              <a:rPr lang="fr-FR" dirty="0" smtClean="0"/>
              <a:t>Issues périnatales</a:t>
            </a:r>
          </a:p>
          <a:p>
            <a:r>
              <a:rPr lang="fr-FR" dirty="0" smtClean="0"/>
              <a:t>La mise en œuvre de TWE « centre pilote dans les pays en développement</a:t>
            </a:r>
          </a:p>
          <a:p>
            <a:r>
              <a:rPr lang="fr-FR" dirty="0" smtClean="0"/>
              <a:t>Obstacles liés à l’implémentation de TWE IVF en Afrique subsaharienne.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26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Taux de prématurité (moins de 37 </a:t>
            </a:r>
            <a:r>
              <a:rPr lang="fr-FR" dirty="0" err="1" smtClean="0"/>
              <a:t>sem</a:t>
            </a:r>
            <a:r>
              <a:rPr lang="fr-FR" dirty="0" smtClean="0"/>
              <a:t>) : 1.4% comparé à 9.1% (BIERAF)</a:t>
            </a:r>
          </a:p>
          <a:p>
            <a:r>
              <a:rPr lang="fr-FR" dirty="0" smtClean="0"/>
              <a:t>1.4% de </a:t>
            </a:r>
            <a:r>
              <a:rPr lang="fr-FR" dirty="0" err="1" smtClean="0"/>
              <a:t>bb</a:t>
            </a:r>
            <a:r>
              <a:rPr lang="fr-FR" dirty="0" smtClean="0"/>
              <a:t> avaient moins de 2500 gr comparé à 10.4% (BIERAF)</a:t>
            </a:r>
          </a:p>
          <a:p>
            <a:r>
              <a:rPr lang="fr-FR" dirty="0" smtClean="0"/>
              <a:t>Embryons congelés : 3827 gr en moyenne comparables aux statistiques de BIERAF</a:t>
            </a:r>
          </a:p>
          <a:p>
            <a:r>
              <a:rPr lang="fr-FR" dirty="0" smtClean="0"/>
              <a:t>Prématurité et faible poids 1/20 cas</a:t>
            </a:r>
          </a:p>
          <a:p>
            <a:r>
              <a:rPr lang="fr-FR" dirty="0" err="1" smtClean="0"/>
              <a:t>Acc</a:t>
            </a:r>
            <a:r>
              <a:rPr lang="fr-FR" dirty="0" smtClean="0"/>
              <a:t> gémellaires ont eu lieu à 33,34,37,38 et 39 </a:t>
            </a:r>
            <a:r>
              <a:rPr lang="fr-FR" dirty="0" err="1" smtClean="0"/>
              <a:t>sem</a:t>
            </a:r>
            <a:r>
              <a:rPr lang="fr-FR" dirty="0" smtClean="0"/>
              <a:t> avec un poids variant entre 1250 et 3340 gr</a:t>
            </a:r>
          </a:p>
          <a:p>
            <a:r>
              <a:rPr lang="fr-FR" dirty="0" smtClean="0"/>
              <a:t>Les résultats de ces études préliminaires sur  l’issue de grossesses survenues par TWE sont rassurants</a:t>
            </a:r>
          </a:p>
        </p:txBody>
      </p:sp>
    </p:spTree>
    <p:extLst>
      <p:ext uri="{BB962C8B-B14F-4D97-AF65-F5344CB8AC3E}">
        <p14:creationId xmlns:p14="http://schemas.microsoft.com/office/powerpoint/2010/main" val="199791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Néammoins</a:t>
            </a:r>
            <a:r>
              <a:rPr lang="fr-FR" dirty="0" smtClean="0"/>
              <a:t> le </a:t>
            </a:r>
            <a:r>
              <a:rPr lang="fr-FR" dirty="0" err="1" smtClean="0"/>
              <a:t>follow</a:t>
            </a:r>
            <a:r>
              <a:rPr lang="fr-FR" dirty="0" smtClean="0"/>
              <a:t>-up strict de tous les enfants nés de la nouvelle technologie mérite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19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OBSTACLES LIES A L’IMPLEMENTATION DE TWE IVF EN AFRIQUE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expérience au Ghana et au Kenya</a:t>
            </a:r>
          </a:p>
          <a:p>
            <a:pPr marL="0" indent="0">
              <a:buNone/>
            </a:pPr>
            <a:r>
              <a:rPr lang="fr-FR" dirty="0" smtClean="0"/>
              <a:t>Mauvais accueil par les personnels médicaux et le gouvernement</a:t>
            </a:r>
          </a:p>
          <a:p>
            <a:pPr marL="0" indent="0">
              <a:buNone/>
            </a:pPr>
            <a:r>
              <a:rPr lang="fr-FR" dirty="0" smtClean="0"/>
              <a:t>Coût inaccessible de la FIV classique</a:t>
            </a:r>
          </a:p>
          <a:p>
            <a:pPr marL="0" indent="0">
              <a:buNone/>
            </a:pPr>
            <a:r>
              <a:rPr lang="fr-FR" dirty="0" smtClean="0"/>
              <a:t>98% de couples sont concernés</a:t>
            </a:r>
          </a:p>
          <a:p>
            <a:pPr marL="0" indent="0">
              <a:buNone/>
            </a:pPr>
            <a:r>
              <a:rPr lang="fr-FR" dirty="0" smtClean="0"/>
              <a:t>Nombre insuffisant de services FIV équipés et de médecins formés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11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La formation des techniciens de labo aisée et difficile pour les médecins : apprendre à réaliser un diagnostic bien structuré en rapport avec la FIV</a:t>
            </a:r>
          </a:p>
          <a:p>
            <a:r>
              <a:rPr lang="fr-FR" dirty="0" smtClean="0"/>
              <a:t>La médecine de la reproduction est inadéquate</a:t>
            </a:r>
          </a:p>
          <a:p>
            <a:r>
              <a:rPr lang="fr-FR" dirty="0" smtClean="0"/>
              <a:t>Les couples arrivent en retard : coût, gros myomes, âge avancé (plus de 90% plus de 35 ans), polypes </a:t>
            </a:r>
            <a:r>
              <a:rPr lang="fr-FR" dirty="0" err="1" smtClean="0"/>
              <a:t>endométriaux</a:t>
            </a:r>
            <a:r>
              <a:rPr lang="fr-FR" dirty="0" smtClean="0"/>
              <a:t> et </a:t>
            </a:r>
            <a:r>
              <a:rPr lang="fr-FR" dirty="0" err="1" smtClean="0"/>
              <a:t>Asherman</a:t>
            </a:r>
            <a:r>
              <a:rPr lang="fr-FR" dirty="0" smtClean="0"/>
              <a:t> ….</a:t>
            </a:r>
          </a:p>
          <a:p>
            <a:r>
              <a:rPr lang="fr-FR" dirty="0" smtClean="0"/>
              <a:t>Mauvaises messagères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16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L’enseignement de la santé de la reproduction  et la prévention de l’infertilité est une priorité dans les pays en développement.</a:t>
            </a:r>
          </a:p>
          <a:p>
            <a:r>
              <a:rPr lang="fr-FR" dirty="0" smtClean="0"/>
              <a:t>Les nouvelles technologies de diagnostic et de prise en charge en AMP doivent être accessibles à une large frange de la population.</a:t>
            </a:r>
          </a:p>
          <a:p>
            <a:r>
              <a:rPr lang="fr-FR" dirty="0" smtClean="0"/>
              <a:t>La réussite et le développement durable de la technologie de la reproduction assistée dépend de notre capacité à optimiser ces techniques en terme de disponibilité, accessibilité et d’efficacité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63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POUR VOTRE ATTENTION</a:t>
            </a:r>
            <a:endParaRPr lang="fr-FR"/>
          </a:p>
        </p:txBody>
      </p:sp>
      <p:pic>
        <p:nvPicPr>
          <p:cNvPr id="4" name="IMG_5143.JPG" descr="/Users/robertbavi/Desktop/IMG_5143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2560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469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</a:t>
            </a:r>
            <a:r>
              <a:rPr lang="fr-FR" dirty="0" smtClean="0"/>
              <a:t>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1993 lors d’une conférence d’Andrologie organisée regroupant 700 scientifiques venant de ‘40 pays, un artiste Koen </a:t>
            </a:r>
            <a:r>
              <a:rPr lang="fr-FR" dirty="0" err="1" smtClean="0"/>
              <a:t>Vanmechelen</a:t>
            </a:r>
            <a:r>
              <a:rPr lang="fr-FR" dirty="0" smtClean="0"/>
              <a:t> et un spécialiste en infertilité Willem </a:t>
            </a:r>
            <a:r>
              <a:rPr lang="fr-FR" dirty="0" err="1" smtClean="0"/>
              <a:t>Ombelet</a:t>
            </a:r>
            <a:r>
              <a:rPr lang="fr-FR" dirty="0" smtClean="0"/>
              <a:t> se sont rencontrés et est né à partir d’un verre e</a:t>
            </a:r>
          </a:p>
          <a:p>
            <a:r>
              <a:rPr lang="fr-FR" dirty="0" smtClean="0"/>
              <a:t>n forme d’œuf sur 2 pattes de poules. 5 autres membres se sont ajoutés après.</a:t>
            </a:r>
          </a:p>
          <a:p>
            <a:r>
              <a:rPr lang="fr-FR" dirty="0" smtClean="0"/>
              <a:t>2006 WE est né officiellement en Genk comme projet</a:t>
            </a:r>
          </a:p>
          <a:p>
            <a:r>
              <a:rPr lang="fr-FR" dirty="0" smtClean="0"/>
              <a:t>La revue au départ publiant des articles divers s’est progressivement développée en focus sur l’infertilité</a:t>
            </a:r>
          </a:p>
          <a:p>
            <a:r>
              <a:rPr lang="fr-FR" dirty="0" smtClean="0"/>
              <a:t>Actuellement le projet a pris un essor à travers plusieurs pays grâce à l’appui de la Société européenne de la reproduction humaine et d’embryologie avec focus sur les pays en développement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16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800.000.000 de couples concernés</a:t>
            </a:r>
          </a:p>
          <a:p>
            <a:r>
              <a:rPr lang="fr-FR" dirty="0" smtClean="0"/>
              <a:t>Stress, dépression, culpabilité, violences conjugales….</a:t>
            </a:r>
          </a:p>
          <a:p>
            <a:r>
              <a:rPr lang="fr-FR" dirty="0" smtClean="0"/>
              <a:t>Difficultés socioéconomiques et culturelles</a:t>
            </a:r>
          </a:p>
          <a:p>
            <a:r>
              <a:rPr lang="fr-FR" dirty="0" smtClean="0"/>
              <a:t>Incidence élevée des IST, IVG, </a:t>
            </a:r>
            <a:r>
              <a:rPr lang="fr-FR" dirty="0" err="1" smtClean="0"/>
              <a:t>Acc</a:t>
            </a:r>
            <a:r>
              <a:rPr lang="fr-FR" dirty="0" smtClean="0"/>
              <a:t> …</a:t>
            </a:r>
          </a:p>
          <a:p>
            <a:r>
              <a:rPr lang="fr-FR" dirty="0" smtClean="0"/>
              <a:t>PEC de l’infertilité demeure une </a:t>
            </a:r>
            <a:r>
              <a:rPr lang="fr-FR" smtClean="0"/>
              <a:t>moindre priorité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6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533" y="7741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L’infertilité concerne plus de 180.000.000 de couples dans le monde</a:t>
            </a:r>
          </a:p>
          <a:p>
            <a:r>
              <a:rPr lang="fr-FR" dirty="0" smtClean="0"/>
              <a:t>Conséquences : stress, dépression, baisse de l’estime de soi, culpabilité, problème conjugal et sexuel, violences dans le foyer et la polygamie</a:t>
            </a:r>
          </a:p>
          <a:p>
            <a:r>
              <a:rPr lang="fr-FR" dirty="0" smtClean="0"/>
              <a:t>Les difficultés socioéconomiques, culturelles d’une part et d’autres part l’indisponibilité des options de soins de santé compliquent une prise en charge adéquate</a:t>
            </a:r>
          </a:p>
          <a:p>
            <a:r>
              <a:rPr lang="fr-FR" dirty="0" smtClean="0"/>
              <a:t>Les conditions favorisantes  : incidence élevée des IST affectant l’homme et la femme, les complications liées aux avortements septiques et les accouchements dans les conditions de grande précarité</a:t>
            </a:r>
          </a:p>
          <a:p>
            <a:r>
              <a:rPr lang="fr-FR" dirty="0" smtClean="0"/>
              <a:t>Malgré les graves conséquences économiques liées à l’infertilité dans les pays en développement la prise en charge demeure une moindre priorité dans les structures de santé primaire.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9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WALKING EGG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Approche globale et multidisciplinaire des problèmes d’infertilité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S</a:t>
            </a:r>
            <a:r>
              <a:rPr lang="fr-FR" sz="2400" dirty="0" smtClean="0"/>
              <a:t>oins disponibles, accessibles et abordables à tous.</a:t>
            </a:r>
          </a:p>
          <a:p>
            <a:r>
              <a:rPr lang="fr-FR" sz="2400" dirty="0" smtClean="0"/>
              <a:t>Eveil de la prise de conscience des bailleurs de fond, les dirigeants des pays, agents d’aide financières et les organisations de recherche à travers le lobbying et les publications</a:t>
            </a:r>
          </a:p>
          <a:p>
            <a:r>
              <a:rPr lang="fr-FR" sz="2400" dirty="0" smtClean="0"/>
              <a:t>Au niveau de la population </a:t>
            </a:r>
            <a:r>
              <a:rPr lang="fr-FR" sz="2400" dirty="0"/>
              <a:t>:</a:t>
            </a:r>
            <a:r>
              <a:rPr lang="fr-FR" sz="2400" dirty="0" smtClean="0"/>
              <a:t> les informations, l’éducation et le </a:t>
            </a:r>
            <a:r>
              <a:rPr lang="fr-FR" sz="2400" dirty="0" err="1" smtClean="0"/>
              <a:t>counselling</a:t>
            </a:r>
            <a:r>
              <a:rPr lang="fr-FR" sz="2400" dirty="0" smtClean="0"/>
              <a:t> sur l’infertilité et ses conséquences.</a:t>
            </a:r>
          </a:p>
          <a:p>
            <a:r>
              <a:rPr lang="fr-FR" sz="2400" dirty="0" smtClean="0"/>
              <a:t>Etudier les aspects </a:t>
            </a:r>
            <a:r>
              <a:rPr lang="fr-FR" sz="2400" dirty="0" err="1" smtClean="0"/>
              <a:t>ethiques</a:t>
            </a:r>
            <a:r>
              <a:rPr lang="fr-FR" sz="2400" dirty="0" smtClean="0"/>
              <a:t>, socioculturels autour de la question dans les pays pauvres.</a:t>
            </a:r>
          </a:p>
          <a:p>
            <a:r>
              <a:rPr lang="fr-FR" sz="2400" dirty="0" smtClean="0"/>
              <a:t>Développer les nouvelles méthodes pour poser le diagnostic et le traitement en incluant l’assistance médicale à la procréation accessible aux demandeurs</a:t>
            </a:r>
          </a:p>
          <a:p>
            <a:pPr marL="457200" lvl="1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00556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Simplifier les procédures de diagnostic</a:t>
            </a:r>
          </a:p>
          <a:p>
            <a:r>
              <a:rPr lang="fr-FR" dirty="0" smtClean="0"/>
              <a:t>Simplifier les procédures de labo de FIV</a:t>
            </a:r>
          </a:p>
          <a:p>
            <a:r>
              <a:rPr lang="fr-FR" dirty="0" smtClean="0"/>
              <a:t>Modifier les protocoles de stimulation ovarienne pour FIV</a:t>
            </a:r>
          </a:p>
          <a:p>
            <a:r>
              <a:rPr lang="fr-FR" dirty="0" smtClean="0"/>
              <a:t>Travailler ensemble avec d’autres organisations et sociétés </a:t>
            </a:r>
            <a:r>
              <a:rPr lang="fr-FR" dirty="0" err="1" smtClean="0"/>
              <a:t>oeuvrant</a:t>
            </a:r>
            <a:r>
              <a:rPr lang="fr-FR" dirty="0" smtClean="0"/>
              <a:t> dans le domaine de santé de la reproduction.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TRAITEMENT SIMPLIFIE D’INFERTILITE HORS FIV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Apprendre au couple dont les trompes sont libres et une </a:t>
            </a:r>
            <a:r>
              <a:rPr lang="fr-FR" dirty="0" err="1" smtClean="0"/>
              <a:t>subfertilité</a:t>
            </a:r>
            <a:r>
              <a:rPr lang="fr-FR" dirty="0" smtClean="0"/>
              <a:t> masculine </a:t>
            </a:r>
            <a:r>
              <a:rPr lang="fr-FR" sz="3400" b="1" dirty="0"/>
              <a:t>en première ligne la </a:t>
            </a:r>
            <a:r>
              <a:rPr lang="fr-FR" sz="3400" b="1" dirty="0" smtClean="0"/>
              <a:t>détection de la glaire </a:t>
            </a:r>
            <a:r>
              <a:rPr lang="fr-FR" dirty="0" smtClean="0"/>
              <a:t>cervicale : faisable dans les centres de santé par les paramédicaux.</a:t>
            </a:r>
          </a:p>
          <a:p>
            <a:r>
              <a:rPr lang="fr-FR" dirty="0" smtClean="0"/>
              <a:t>Dysfonctionnement ovulatoire : 20% de femmes infertiles : </a:t>
            </a:r>
            <a:r>
              <a:rPr lang="fr-FR" sz="3400" b="1" dirty="0" smtClean="0"/>
              <a:t>citrate</a:t>
            </a:r>
            <a:r>
              <a:rPr lang="fr-FR" dirty="0" smtClean="0"/>
              <a:t> </a:t>
            </a:r>
            <a:r>
              <a:rPr lang="fr-FR" sz="3400" b="1" dirty="0" smtClean="0"/>
              <a:t>de clomifène </a:t>
            </a:r>
            <a:r>
              <a:rPr lang="fr-FR" dirty="0" smtClean="0"/>
              <a:t>, moins cher, peu d’effets secondaires.</a:t>
            </a:r>
          </a:p>
          <a:p>
            <a:r>
              <a:rPr lang="fr-FR" dirty="0" smtClean="0"/>
              <a:t>Si résistance au </a:t>
            </a:r>
            <a:r>
              <a:rPr lang="fr-FR" dirty="0" err="1" smtClean="0"/>
              <a:t>clomid</a:t>
            </a:r>
            <a:r>
              <a:rPr lang="fr-FR" dirty="0" smtClean="0"/>
              <a:t>, </a:t>
            </a:r>
            <a:r>
              <a:rPr lang="fr-FR" sz="3400" b="1" dirty="0" smtClean="0"/>
              <a:t>faible dose de gonadotrophines </a:t>
            </a:r>
            <a:r>
              <a:rPr lang="fr-FR" dirty="0" smtClean="0"/>
              <a:t>en vue d’une croissance </a:t>
            </a:r>
            <a:r>
              <a:rPr lang="fr-FR" dirty="0" err="1" smtClean="0"/>
              <a:t>monofolliculaire</a:t>
            </a:r>
            <a:r>
              <a:rPr lang="fr-FR" dirty="0" smtClean="0"/>
              <a:t>, ceci est un peu cher.</a:t>
            </a:r>
          </a:p>
          <a:p>
            <a:r>
              <a:rPr lang="fr-FR" dirty="0" smtClean="0"/>
              <a:t>En cas de </a:t>
            </a:r>
            <a:r>
              <a:rPr lang="fr-FR" sz="3400" b="1" dirty="0" smtClean="0"/>
              <a:t>perméabilité tubaire et de facteurs inexpliqués ou modérés d’infertilité masculine</a:t>
            </a:r>
            <a:r>
              <a:rPr lang="fr-FR" dirty="0" smtClean="0"/>
              <a:t>, l’insémination intra cervicale ou </a:t>
            </a:r>
            <a:r>
              <a:rPr lang="fr-FR" dirty="0" err="1" smtClean="0"/>
              <a:t>intrautérine</a:t>
            </a:r>
            <a:r>
              <a:rPr lang="fr-FR" dirty="0" smtClean="0"/>
              <a:t> peut être utilisée dans un cycle spontané ou stimulé.</a:t>
            </a:r>
          </a:p>
          <a:p>
            <a:r>
              <a:rPr lang="fr-FR" dirty="0" smtClean="0"/>
              <a:t>Ceci ne nécessite pas un coût élevé ni une infrastructure très onéreuse. On peut former le personnel paramédical pour cela.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89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PROTOCOLE DE STIMULATION  OVARIENNE POUR FIV A FAIBLE COUT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études sérieuses ont montré que l’utilisation du clomifène est moins cher et une bonne alternative avec des résultats acceptables et moins de complications.</a:t>
            </a:r>
          </a:p>
          <a:p>
            <a:r>
              <a:rPr lang="fr-FR" dirty="0" smtClean="0"/>
              <a:t>Dans un groupe de patients sélectionnés, l’utilisation de CC 100 </a:t>
            </a:r>
            <a:r>
              <a:rPr lang="fr-FR" dirty="0" err="1" smtClean="0"/>
              <a:t>mgr</a:t>
            </a:r>
            <a:r>
              <a:rPr lang="fr-FR" dirty="0" smtClean="0"/>
              <a:t> par jour du 3è au 7è jour avec FSH recombinant le 5è, 7è et 9è jour du cycle et un antagoniste de GNRH ont donné un taux cumulatif de 70% d’accouchement.</a:t>
            </a:r>
          </a:p>
          <a:p>
            <a:r>
              <a:rPr lang="fr-FR" dirty="0" smtClean="0"/>
              <a:t>Ce schéma est intéressant pour les pays en développement.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77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12149</TotalTime>
  <Words>1546</Words>
  <Application>Microsoft Macintosh PowerPoint</Application>
  <PresentationFormat>Présentation à l'écran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ACCES GLOBAL AUX SOINS D’INFERTILITE</vt:lpstr>
      <vt:lpstr>PLAN</vt:lpstr>
      <vt:lpstr>Historique</vt:lpstr>
      <vt:lpstr>INTRODUCTION</vt:lpstr>
      <vt:lpstr>INTRODUCTION </vt:lpstr>
      <vt:lpstr>OBJECTIFS DE WALKING EGG</vt:lpstr>
      <vt:lpstr>Présentation PowerPoint</vt:lpstr>
      <vt:lpstr>TRAITEMENT SIMPLIFIE D’INFERTILITE HORS FIV</vt:lpstr>
      <vt:lpstr>PROTOCOLE DE STIMULATION  OVARIENNE POUR FIV A FAIBLE COUT</vt:lpstr>
      <vt:lpstr>Présentation PowerPoint</vt:lpstr>
      <vt:lpstr>LA MISE EN ŒUVRE DE TWE  CENTRE PILOTE DANS LES PAYS EN DEVELOPPEMENT</vt:lpstr>
      <vt:lpstr>PROCEDURES SIMPLIFIEES DE LABORATOIRE DE FIV WALKING EGG IVF SYSTEM </vt:lpstr>
      <vt:lpstr>Présentation PowerPoint</vt:lpstr>
      <vt:lpstr>RESULTATS DE TWE EN FIV</vt:lpstr>
      <vt:lpstr>Présentation PowerPoint</vt:lpstr>
      <vt:lpstr>Présentation PowerPoint</vt:lpstr>
      <vt:lpstr>Présentation PowerPoint</vt:lpstr>
      <vt:lpstr>Présentation PowerPoint</vt:lpstr>
      <vt:lpstr>ISSUES PERINATALES</vt:lpstr>
      <vt:lpstr>Présentation PowerPoint</vt:lpstr>
      <vt:lpstr>Présentation PowerPoint</vt:lpstr>
      <vt:lpstr>OBSTACLES LIES A L’IMPLEMENTATION DE TWE IVF EN AFRIQUE </vt:lpstr>
      <vt:lpstr>Présentation PowerPoint</vt:lpstr>
      <vt:lpstr>CONCLUSION</vt:lpstr>
      <vt:lpstr>MERCI POUR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 GLOBAL AUX SOINS D’INFERTILITE</dc:title>
  <dc:creator>robert bavi</dc:creator>
  <cp:lastModifiedBy>robert bavi</cp:lastModifiedBy>
  <cp:revision>56</cp:revision>
  <dcterms:created xsi:type="dcterms:W3CDTF">2018-02-04T05:40:06Z</dcterms:created>
  <dcterms:modified xsi:type="dcterms:W3CDTF">2018-03-19T18:29:51Z</dcterms:modified>
</cp:coreProperties>
</file>