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947" r:id="rId1"/>
  </p:sldMasterIdLst>
  <p:notesMasterIdLst>
    <p:notesMasterId r:id="rId67"/>
  </p:notesMasterIdLst>
  <p:sldIdLst>
    <p:sldId id="256" r:id="rId2"/>
    <p:sldId id="257" r:id="rId3"/>
    <p:sldId id="260" r:id="rId4"/>
    <p:sldId id="449" r:id="rId5"/>
    <p:sldId id="415" r:id="rId6"/>
    <p:sldId id="397" r:id="rId7"/>
    <p:sldId id="398" r:id="rId8"/>
    <p:sldId id="412" r:id="rId9"/>
    <p:sldId id="399" r:id="rId10"/>
    <p:sldId id="450" r:id="rId11"/>
    <p:sldId id="464" r:id="rId12"/>
    <p:sldId id="400" r:id="rId13"/>
    <p:sldId id="459" r:id="rId14"/>
    <p:sldId id="452" r:id="rId15"/>
    <p:sldId id="429" r:id="rId16"/>
    <p:sldId id="422" r:id="rId17"/>
    <p:sldId id="454" r:id="rId18"/>
    <p:sldId id="291" r:id="rId19"/>
    <p:sldId id="406" r:id="rId20"/>
    <p:sldId id="294" r:id="rId21"/>
    <p:sldId id="293" r:id="rId22"/>
    <p:sldId id="361" r:id="rId23"/>
    <p:sldId id="295" r:id="rId24"/>
    <p:sldId id="320" r:id="rId25"/>
    <p:sldId id="427" r:id="rId26"/>
    <p:sldId id="430" r:id="rId27"/>
    <p:sldId id="448" r:id="rId28"/>
    <p:sldId id="309" r:id="rId29"/>
    <p:sldId id="423" r:id="rId30"/>
    <p:sldId id="434" r:id="rId31"/>
    <p:sldId id="435" r:id="rId32"/>
    <p:sldId id="310" r:id="rId33"/>
    <p:sldId id="418" r:id="rId34"/>
    <p:sldId id="439" r:id="rId35"/>
    <p:sldId id="440" r:id="rId36"/>
    <p:sldId id="441" r:id="rId37"/>
    <p:sldId id="442" r:id="rId38"/>
    <p:sldId id="443" r:id="rId39"/>
    <p:sldId id="312" r:id="rId40"/>
    <p:sldId id="456" r:id="rId41"/>
    <p:sldId id="447" r:id="rId42"/>
    <p:sldId id="314" r:id="rId43"/>
    <p:sldId id="424" r:id="rId44"/>
    <p:sldId id="436" r:id="rId45"/>
    <p:sldId id="437" r:id="rId46"/>
    <p:sldId id="317" r:id="rId47"/>
    <p:sldId id="408" r:id="rId48"/>
    <p:sldId id="387" r:id="rId49"/>
    <p:sldId id="462" r:id="rId50"/>
    <p:sldId id="340" r:id="rId51"/>
    <p:sldId id="461" r:id="rId52"/>
    <p:sldId id="341" r:id="rId53"/>
    <p:sldId id="392" r:id="rId54"/>
    <p:sldId id="460" r:id="rId55"/>
    <p:sldId id="463" r:id="rId56"/>
    <p:sldId id="394" r:id="rId57"/>
    <p:sldId id="455" r:id="rId58"/>
    <p:sldId id="428" r:id="rId59"/>
    <p:sldId id="458" r:id="rId60"/>
    <p:sldId id="438" r:id="rId61"/>
    <p:sldId id="357" r:id="rId62"/>
    <p:sldId id="407" r:id="rId63"/>
    <p:sldId id="359" r:id="rId64"/>
    <p:sldId id="457" r:id="rId65"/>
    <p:sldId id="360" r:id="rId6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0" y="3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227E7-E883-4877-9DA0-0556644821E6}" type="datetimeFigureOut">
              <a:rPr lang="fr-FR" smtClean="0"/>
              <a:t>08/12/2018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23BE6-BF29-46A5-BFD4-240A615C49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61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3BE6-BF29-46A5-BFD4-240A615C491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47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3BE6-BF29-46A5-BFD4-240A615C491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2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23BE6-BF29-46A5-BFD4-240A615C491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55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232D-9AB2-4A3B-8882-7B7913C0B6DF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30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0D3-2C98-4B7B-A443-AFECFAC6BCA3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24774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0D3-2C98-4B7B-A443-AFECFAC6BCA3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917953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0D3-2C98-4B7B-A443-AFECFAC6BCA3}" type="datetime1">
              <a:rPr lang="fr-FR" smtClean="0"/>
              <a:t>08/12/2018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37877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0D3-2C98-4B7B-A443-AFECFAC6BCA3}" type="datetime1">
              <a:rPr lang="fr-FR" smtClean="0"/>
              <a:t>08/12/2018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106293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0D3-2C98-4B7B-A443-AFECFAC6BCA3}" type="datetime1">
              <a:rPr lang="fr-FR" smtClean="0"/>
              <a:t>08/12/2018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214138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F40E-C12F-4D98-A7F4-531272D3590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62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1975-6BFA-441C-9F2D-6DF38EECBAA9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60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98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FA50-678A-48E0-A877-26D4BD4B6AC2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04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9104-00EE-40E8-8389-8E6ADC7A3FCE}" type="datetime1">
              <a:rPr lang="fr-FR" smtClean="0"/>
              <a:t>08/12/2018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5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7F63-A31A-4624-B089-B1D07507B413}" type="datetime1">
              <a:rPr lang="fr-FR" smtClean="0"/>
              <a:t>08/12/2018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13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C5D1-3D76-48D3-9445-227E2BDD6512}" type="datetime1">
              <a:rPr lang="fr-FR" smtClean="0"/>
              <a:t>08/12/2018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65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FC98-B6F6-4231-9815-99594CBD5411}" type="datetime1">
              <a:rPr lang="fr-FR" smtClean="0"/>
              <a:t>08/12/2018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83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AB44-8A8F-427D-9C30-6B5847DB3081}" type="datetime1">
              <a:rPr lang="fr-FR" smtClean="0"/>
              <a:t>08/12/2018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39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B06D-1264-442F-A205-8CD877B053AD}" type="datetime1">
              <a:rPr lang="fr-FR" smtClean="0"/>
              <a:t>08/12/2018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32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40D3-2C98-4B7B-A443-AFECFAC6BCA3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5B65C8-1BAC-4C91-8623-439D3EBCE3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78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4152" y="2018844"/>
            <a:ext cx="9144000" cy="33993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latin typeface="Cambria" panose="02040503050406030204" pitchFamily="18" charset="0"/>
              </a:rPr>
              <a:t>HYPOVITAMINOSE D SEVERE ET INFECTION A EPSTEIN-BARR VIRUS DANS  L’ETIOPATHOGENIE DES</a:t>
            </a:r>
            <a:r>
              <a:rPr lang="fr-FR" sz="3600" b="1" dirty="0">
                <a:latin typeface="Cambria" panose="02040503050406030204" pitchFamily="18" charset="0"/>
              </a:rPr>
              <a:t> </a:t>
            </a:r>
            <a:r>
              <a:rPr lang="fr-FR" sz="3600" b="1" dirty="0" smtClean="0">
                <a:latin typeface="Cambria" panose="02040503050406030204" pitchFamily="18" charset="0"/>
              </a:rPr>
              <a:t>LEIOMYOMES UTERINS CHEZ LA FEMME CONGOLAISE DE KINSHASA</a:t>
            </a:r>
            <a:endParaRPr lang="fr-FR" sz="3600" b="1" dirty="0">
              <a:latin typeface="Cambria" panose="02040503050406030204" pitchFamily="18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03F8-04FE-48CC-AD83-32402EE7EC4D}" type="datetime1">
              <a:rPr lang="fr-FR" smtClean="0"/>
              <a:t>08/12/2018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-309359" y="4486099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1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133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53" y="258781"/>
            <a:ext cx="10515600" cy="1090188"/>
          </a:xfrm>
        </p:spPr>
        <p:txBody>
          <a:bodyPr>
            <a:norm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fr-FR" sz="3200" b="1" dirty="0" smtClean="0">
                <a:latin typeface="Cambria" panose="02040503050406030204" pitchFamily="18" charset="0"/>
              </a:rPr>
              <a:t>    EBV(1)</a:t>
            </a:r>
            <a:endParaRPr lang="fr-FR" sz="32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9854" y="1194559"/>
            <a:ext cx="11496541" cy="5306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Implication dans la transformation tumorale des cellules musculaires lisses à l’instar 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des cellules myométriales a été observée dans les conditions d’immunodépression 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d’origine infectieuse et médicamenteuse</a:t>
            </a:r>
          </a:p>
          <a:p>
            <a:pPr marL="0" indent="0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KENNETH et al</a:t>
            </a:r>
            <a:r>
              <a:rPr lang="fr-FR" sz="2400" dirty="0" smtClean="0">
                <a:latin typeface="Cambria" panose="02040503050406030204" pitchFamily="18" charset="0"/>
              </a:rPr>
              <a:t>.( Brésil 1995</a:t>
            </a:r>
            <a:r>
              <a:rPr lang="fr-FR" sz="2400" dirty="0">
                <a:latin typeface="Cambria" panose="02040503050406030204" pitchFamily="18" charset="0"/>
              </a:rPr>
              <a:t>) </a:t>
            </a:r>
            <a:r>
              <a:rPr lang="fr-FR" sz="2400" dirty="0" smtClean="0">
                <a:latin typeface="Cambria" panose="02040503050406030204" pitchFamily="18" charset="0"/>
              </a:rPr>
              <a:t>     EBV dans les léiomyosarcomes coliques chez  PVV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SUZUKI </a:t>
            </a:r>
            <a:r>
              <a:rPr lang="fr-FR" sz="2400" dirty="0">
                <a:latin typeface="Cambria" panose="02040503050406030204" pitchFamily="18" charset="0"/>
              </a:rPr>
              <a:t>K, et al</a:t>
            </a:r>
            <a:r>
              <a:rPr lang="fr-FR" sz="2400" dirty="0" smtClean="0">
                <a:latin typeface="Cambria" panose="02040503050406030204" pitchFamily="18" charset="0"/>
              </a:rPr>
              <a:t>.( Japon 2011)       EBV dans un léiomyosarcome pulmonaire après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                                       transplantation rénale et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                                    usage des immunodépresseurs</a:t>
            </a:r>
          </a:p>
          <a:p>
            <a:pPr marL="0" indent="0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2400" dirty="0" smtClean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10</a:t>
            </a:fld>
            <a:endParaRPr lang="fr-FR" sz="2400" b="1" dirty="0"/>
          </a:p>
        </p:txBody>
      </p:sp>
      <p:sp>
        <p:nvSpPr>
          <p:cNvPr id="6" name="Flèche vers le bas 5"/>
          <p:cNvSpPr/>
          <p:nvPr/>
        </p:nvSpPr>
        <p:spPr>
          <a:xfrm>
            <a:off x="5360105" y="1082451"/>
            <a:ext cx="633695" cy="224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4785680" y="3771674"/>
            <a:ext cx="215132" cy="100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4785680" y="4223785"/>
            <a:ext cx="215132" cy="84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5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3066" y="147337"/>
            <a:ext cx="8911687" cy="640445"/>
          </a:xfrm>
        </p:spPr>
        <p:txBody>
          <a:bodyPr>
            <a:normAutofit/>
          </a:bodyPr>
          <a:lstStyle/>
          <a:p>
            <a:r>
              <a:rPr lang="fr-FR" dirty="0" smtClean="0"/>
              <a:t>                             </a:t>
            </a:r>
            <a:r>
              <a:rPr lang="fr-FR" sz="3200" b="1" dirty="0" smtClean="0">
                <a:latin typeface="Cambria" panose="02040503050406030204" pitchFamily="18" charset="0"/>
              </a:rPr>
              <a:t>EBV (2) </a:t>
            </a:r>
            <a:endParaRPr lang="fr-FR" sz="32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9617" y="176011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HYPOVITAMINOSE </a:t>
            </a:r>
            <a:r>
              <a:rPr lang="fr-FR" sz="2000" b="1" dirty="0" smtClean="0">
                <a:latin typeface="Cambria" panose="02040503050406030204" pitchFamily="18" charset="0"/>
              </a:rPr>
              <a:t>                     IMMUNODEPRESSION </a:t>
            </a:r>
          </a:p>
          <a:p>
            <a:endParaRPr lang="fr-FR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Cambria" panose="02040503050406030204" pitchFamily="18" charset="0"/>
              </a:rPr>
              <a:t>                                                                                                              </a:t>
            </a:r>
            <a:endParaRPr lang="fr-FR" sz="32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32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3200" b="1" dirty="0" smtClean="0">
                <a:latin typeface="Cambria" panose="02040503050406030204" pitchFamily="18" charset="0"/>
              </a:rPr>
              <a:t>         </a:t>
            </a:r>
            <a:r>
              <a:rPr lang="fr-FR" sz="2000" dirty="0" smtClean="0">
                <a:latin typeface="Cambria" panose="02040503050406030204" pitchFamily="18" charset="0"/>
              </a:rPr>
              <a:t>INFECTION DES CELLULES                                          </a:t>
            </a:r>
            <a:r>
              <a:rPr lang="fr-FR" sz="4400" b="1" dirty="0" smtClean="0">
                <a:latin typeface="Cambria" panose="02040503050406030204" pitchFamily="18" charset="0"/>
              </a:rPr>
              <a:t>EBV</a:t>
            </a: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</a:rPr>
              <a:t> </a:t>
            </a:r>
            <a:r>
              <a:rPr lang="fr-FR" sz="2000" dirty="0" smtClean="0">
                <a:latin typeface="Cambria" panose="02040503050406030204" pitchFamily="18" charset="0"/>
              </a:rPr>
              <a:t>                  MUSCULAIRES LISSES</a:t>
            </a:r>
            <a:endParaRPr lang="fr-FR" sz="2000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mtClean="0"/>
              <a:t>11</a:t>
            </a:fld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5396249" y="1867438"/>
            <a:ext cx="579549" cy="273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flipH="1">
            <a:off x="7013382" y="2859561"/>
            <a:ext cx="257578" cy="754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6736486" y="4096911"/>
            <a:ext cx="1068947" cy="2318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4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53" y="258781"/>
            <a:ext cx="10515600" cy="1090188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Cambria" panose="02040503050406030204" pitchFamily="18" charset="0"/>
              </a:rPr>
              <a:t>EBV (3)</a:t>
            </a:r>
            <a:endParaRPr lang="fr-FR" sz="32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336" y="824164"/>
            <a:ext cx="11496541" cy="5306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                             </a:t>
            </a:r>
          </a:p>
          <a:p>
            <a:pPr marL="0" indent="0" algn="ctr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Des études évaluant l’implication de EBV dans la transformation tumorale des cellules </a:t>
            </a:r>
          </a:p>
          <a:p>
            <a:pPr marL="0" indent="0" algn="ctr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myometrales  dans les conditions d’immunodépression liée à </a:t>
            </a:r>
          </a:p>
          <a:p>
            <a:pPr marL="0" indent="0" algn="ctr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l’hypovitaminose D n’ont jamais été réalisées</a:t>
            </a:r>
            <a:endParaRPr lang="fr-FR" sz="24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1500" dirty="0" smtClean="0">
                <a:latin typeface="Cambria" panose="02040503050406030204" pitchFamily="18" charset="0"/>
              </a:rPr>
              <a:t>       </a:t>
            </a:r>
            <a:endParaRPr lang="fr-FR" sz="1800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12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2191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41123" y="432297"/>
            <a:ext cx="11309191" cy="6425703"/>
          </a:xfrm>
        </p:spPr>
        <p:txBody>
          <a:bodyPr>
            <a:normAutofit fontScale="90000"/>
          </a:bodyPr>
          <a:lstStyle/>
          <a:p>
            <a:r>
              <a:rPr lang="fr-FR" sz="2000" b="1" dirty="0" smtClean="0">
                <a:latin typeface="Cambria" panose="02040503050406030204" pitchFamily="18" charset="0"/>
              </a:rPr>
              <a:t>                             REGULATION DU SYSTÈME IMMUNITAIRE PAR LA VITAMINE D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</a:rPr>
              <a:t/>
            </a:r>
            <a:br>
              <a:rPr lang="fr-FR" sz="2000" b="1" dirty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</a:rPr>
              <a:t/>
            </a:r>
            <a:br>
              <a:rPr lang="fr-FR" sz="2000" b="1" dirty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</a:rPr>
              <a:t/>
            </a:r>
            <a:br>
              <a:rPr lang="fr-FR" sz="2000" b="1" dirty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</a:rPr>
              <a:t/>
            </a:r>
            <a:br>
              <a:rPr lang="fr-FR" sz="2000" b="1" dirty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</a:rPr>
              <a:t/>
            </a:r>
            <a:br>
              <a:rPr lang="fr-FR" sz="2000" b="1" dirty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</a:rPr>
              <a:t/>
            </a:r>
            <a:br>
              <a:rPr lang="fr-FR" sz="2000" b="1" dirty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</a:rPr>
              <a:t/>
            </a:r>
            <a:br>
              <a:rPr lang="fr-FR" sz="2000" b="1" dirty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</a:rPr>
              <a:t/>
            </a:r>
            <a:br>
              <a:rPr lang="fr-FR" sz="2000" b="1" dirty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</a:rPr>
              <a:t/>
            </a:r>
            <a:br>
              <a:rPr lang="fr-FR" sz="2000" b="1" dirty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</a:rPr>
              <a:t/>
            </a:r>
            <a:br>
              <a:rPr lang="fr-FR" sz="2000" b="1" dirty="0">
                <a:latin typeface="Cambria" panose="02040503050406030204" pitchFamily="18" charset="0"/>
              </a:rPr>
            </a:br>
            <a:r>
              <a:rPr lang="fr-FR" sz="1800" b="1" dirty="0" smtClean="0">
                <a:latin typeface="Cambria" panose="02040503050406030204" pitchFamily="18" charset="0"/>
              </a:rPr>
              <a:t>                </a:t>
            </a:r>
            <a:r>
              <a:rPr lang="fr-FR" sz="1600" b="1" dirty="0" smtClean="0">
                <a:latin typeface="Cambria" panose="02040503050406030204" pitchFamily="18" charset="0"/>
              </a:rPr>
              <a:t>ACTIVATION / IMMUNITE NATURELLE</a:t>
            </a:r>
            <a:r>
              <a:rPr lang="fr-FR" sz="1800" b="1" dirty="0">
                <a:latin typeface="Cambria" panose="02040503050406030204" pitchFamily="18" charset="0"/>
              </a:rPr>
              <a:t> </a:t>
            </a:r>
            <a:r>
              <a:rPr lang="fr-FR" sz="1800" b="1" dirty="0" smtClean="0">
                <a:latin typeface="Cambria" panose="02040503050406030204" pitchFamily="18" charset="0"/>
              </a:rPr>
              <a:t>                           INHIBITION </a:t>
            </a:r>
            <a:r>
              <a:rPr lang="fr-FR" sz="1600" b="1" dirty="0" smtClean="0">
                <a:latin typeface="Cambria" panose="02040503050406030204" pitchFamily="18" charset="0"/>
              </a:rPr>
              <a:t>/ IMMUNITE ACQUISE</a:t>
            </a: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>            </a:t>
            </a:r>
            <a:r>
              <a:rPr lang="fr-FR" sz="2000" dirty="0" smtClean="0">
                <a:latin typeface="Cambria" panose="02040503050406030204" pitchFamily="18" charset="0"/>
              </a:rPr>
              <a:t>Fig</a:t>
            </a:r>
            <a:r>
              <a:rPr lang="fr-FR" sz="2000" dirty="0">
                <a:latin typeface="Cambria" panose="02040503050406030204" pitchFamily="18" charset="0"/>
              </a:rPr>
              <a:t>. 2. Implication de la vitamine D dans le système immunitaire comme immunodulateur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13</a:t>
            </a:fld>
            <a:endParaRPr lang="fr-FR" sz="2400" b="1" dirty="0"/>
          </a:p>
        </p:txBody>
      </p:sp>
      <p:pic>
        <p:nvPicPr>
          <p:cNvPr id="6" name="Image 5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49" y="1152907"/>
            <a:ext cx="8561952" cy="46410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oins 1"/>
          <p:cNvSpPr/>
          <p:nvPr/>
        </p:nvSpPr>
        <p:spPr>
          <a:xfrm>
            <a:off x="1524938" y="5765248"/>
            <a:ext cx="2154282" cy="2739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4773334" y="5734663"/>
            <a:ext cx="6161419" cy="33507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5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9925" y="-764845"/>
            <a:ext cx="8911687" cy="116106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 smtClean="0">
                <a:latin typeface="Cambria" panose="02040503050406030204" pitchFamily="18" charset="0"/>
              </a:rPr>
              <a:t/>
            </a:r>
            <a:br>
              <a:rPr lang="fr-FR" sz="2400" b="1" dirty="0" smtClean="0">
                <a:latin typeface="Cambria" panose="02040503050406030204" pitchFamily="18" charset="0"/>
              </a:rPr>
            </a:br>
            <a:r>
              <a:rPr lang="fr-FR" sz="2400" b="1" dirty="0" smtClean="0">
                <a:latin typeface="Cambria" panose="02040503050406030204" pitchFamily="18" charset="0"/>
              </a:rPr>
              <a:t>   </a:t>
            </a:r>
            <a:br>
              <a:rPr lang="fr-FR" sz="2400" b="1" dirty="0" smtClean="0">
                <a:latin typeface="Cambria" panose="02040503050406030204" pitchFamily="18" charset="0"/>
              </a:rPr>
            </a:br>
            <a:r>
              <a:rPr lang="fr-FR" sz="4000" b="1" dirty="0" smtClean="0">
                <a:latin typeface="Cambria" panose="02040503050406030204" pitchFamily="18" charset="0"/>
              </a:rPr>
              <a:t>EN</a:t>
            </a:r>
            <a:r>
              <a:rPr lang="fr-FR" sz="2400" b="1" dirty="0" smtClean="0">
                <a:latin typeface="Cambria" panose="02040503050406030204" pitchFamily="18" charset="0"/>
              </a:rPr>
              <a:t> </a:t>
            </a:r>
            <a:r>
              <a:rPr lang="fr-FR" sz="4000" b="1" dirty="0" smtClean="0">
                <a:latin typeface="Cambria" panose="02040503050406030204" pitchFamily="18" charset="0"/>
              </a:rPr>
              <a:t>RDC (1)</a:t>
            </a:r>
            <a:endParaRPr lang="fr-FR" sz="40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8547" y="970344"/>
            <a:ext cx="11766996" cy="6070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err="1" smtClean="0">
                <a:latin typeface="Cambria" panose="02040503050406030204" pitchFamily="18" charset="0"/>
              </a:rPr>
              <a:t>Ingala</a:t>
            </a:r>
            <a:r>
              <a:rPr lang="fr-FR" sz="2000" dirty="0" smtClean="0">
                <a:latin typeface="Cambria" panose="02040503050406030204" pitchFamily="18" charset="0"/>
              </a:rPr>
              <a:t> A et al. ( 2017)                 Fréquence de LMU= 21,17%</a:t>
            </a: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</a:rPr>
              <a:t> </a:t>
            </a:r>
            <a:r>
              <a:rPr lang="fr-FR" sz="2000" dirty="0" smtClean="0">
                <a:latin typeface="Cambria" panose="02040503050406030204" pitchFamily="18" charset="0"/>
              </a:rPr>
              <a:t>                                                          Cout direct de la myomectomie =1.284.800FC (830$US)</a:t>
            </a: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</a:rPr>
              <a:t> </a:t>
            </a:r>
            <a:r>
              <a:rPr lang="fr-FR" sz="2000" dirty="0" smtClean="0">
                <a:latin typeface="Cambria" panose="02040503050406030204" pitchFamily="18" charset="0"/>
              </a:rPr>
              <a:t>                                                          Cout direct de l’hystérectomie pour LMU = 1.414.400FC (880 $S)</a:t>
            </a:r>
          </a:p>
          <a:p>
            <a:pPr marL="0" indent="0">
              <a:buNone/>
            </a:pPr>
            <a:endParaRPr lang="fr-FR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000" dirty="0" err="1" smtClean="0">
                <a:latin typeface="Cambria" panose="02040503050406030204" pitchFamily="18" charset="0"/>
              </a:rPr>
              <a:t>Mboloko</a:t>
            </a:r>
            <a:r>
              <a:rPr lang="fr-FR" sz="2000" dirty="0" smtClean="0">
                <a:latin typeface="Cambria" panose="02040503050406030204" pitchFamily="18" charset="0"/>
              </a:rPr>
              <a:t> E et al. (2017)             LMU présent dans un tiers de cas d’infertilité féminine à Kinshasa</a:t>
            </a:r>
          </a:p>
          <a:p>
            <a:pPr marL="0" indent="0">
              <a:buNone/>
            </a:pPr>
            <a:endParaRPr lang="fr-FR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000" dirty="0" err="1" smtClean="0">
                <a:latin typeface="Cambria" panose="02040503050406030204" pitchFamily="18" charset="0"/>
              </a:rPr>
              <a:t>Nzau</a:t>
            </a:r>
            <a:r>
              <a:rPr lang="fr-FR" sz="2000" dirty="0">
                <a:latin typeface="Cambria" panose="02040503050406030204" pitchFamily="18" charset="0"/>
              </a:rPr>
              <a:t> </a:t>
            </a:r>
            <a:r>
              <a:rPr lang="fr-FR" sz="2000" dirty="0" smtClean="0">
                <a:latin typeface="Cambria" panose="02040503050406030204" pitchFamily="18" charset="0"/>
              </a:rPr>
              <a:t>E et al. (2013)                    LMU= première indication de l’hystérectomie aux CUK</a:t>
            </a:r>
          </a:p>
          <a:p>
            <a:pPr marL="0" indent="0">
              <a:buNone/>
            </a:pPr>
            <a:endParaRPr lang="fr-FR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000" dirty="0" err="1" smtClean="0">
                <a:latin typeface="Cambria" panose="02040503050406030204" pitchFamily="18" charset="0"/>
              </a:rPr>
              <a:t>Osongo</a:t>
            </a:r>
            <a:r>
              <a:rPr lang="fr-FR" sz="2000" dirty="0" smtClean="0">
                <a:latin typeface="Cambria" panose="02040503050406030204" pitchFamily="18" charset="0"/>
              </a:rPr>
              <a:t> (2013)                             Relation entre hypovitaminose D et cancer du sein</a:t>
            </a:r>
          </a:p>
          <a:p>
            <a:pPr marL="0" indent="0">
              <a:buNone/>
            </a:pPr>
            <a:endParaRPr lang="fr-FR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000" dirty="0" err="1" smtClean="0">
                <a:latin typeface="Cambria" panose="02040503050406030204" pitchFamily="18" charset="0"/>
              </a:rPr>
              <a:t>Budiongo</a:t>
            </a:r>
            <a:r>
              <a:rPr lang="fr-FR" sz="2000" dirty="0" smtClean="0">
                <a:latin typeface="Cambria" panose="02040503050406030204" pitchFamily="18" charset="0"/>
              </a:rPr>
              <a:t> et al. (2015)               Existence de EBV dans une série des Lymphomes de BURKITT </a:t>
            </a: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</a:rPr>
              <a:t> </a:t>
            </a:r>
            <a:r>
              <a:rPr lang="fr-FR" sz="2000" dirty="0" smtClean="0">
                <a:latin typeface="Cambria" panose="02040503050406030204" pitchFamily="18" charset="0"/>
              </a:rPr>
              <a:t>                                                         chez l’enfant Congolais</a:t>
            </a:r>
          </a:p>
          <a:p>
            <a:pPr marL="0" indent="0">
              <a:buNone/>
            </a:pPr>
            <a:endParaRPr lang="fr-FR" sz="2000" dirty="0" smtClean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14</a:t>
            </a:fld>
            <a:endParaRPr lang="fr-FR" sz="2400" b="1" dirty="0"/>
          </a:p>
        </p:txBody>
      </p:sp>
      <p:sp>
        <p:nvSpPr>
          <p:cNvPr id="6" name="Flèche droite 5"/>
          <p:cNvSpPr/>
          <p:nvPr/>
        </p:nvSpPr>
        <p:spPr>
          <a:xfrm>
            <a:off x="3969903" y="1404141"/>
            <a:ext cx="315532" cy="513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3989221" y="2864969"/>
            <a:ext cx="2962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3989221" y="3719734"/>
            <a:ext cx="2962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3989221" y="4558129"/>
            <a:ext cx="2962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4002100" y="5458613"/>
            <a:ext cx="28333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220" y="160601"/>
            <a:ext cx="8911687" cy="540027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EN RDC (2)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4873" y="787782"/>
            <a:ext cx="11766996" cy="60702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24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24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400" b="1" i="1" dirty="0" smtClean="0">
                <a:latin typeface="Cambria" panose="02040503050406030204" pitchFamily="18" charset="0"/>
              </a:rPr>
              <a:t>CEPENDANT, BIEN QUE DES ETUDES EVALUANT </a:t>
            </a:r>
          </a:p>
          <a:p>
            <a:pPr marL="0" indent="0" algn="ctr">
              <a:buNone/>
            </a:pPr>
            <a:r>
              <a:rPr lang="fr-FR" sz="2400" b="1" i="1" dirty="0" smtClean="0">
                <a:latin typeface="Cambria" panose="02040503050406030204" pitchFamily="18" charset="0"/>
              </a:rPr>
              <a:t>LA RELATION ENTRE</a:t>
            </a:r>
          </a:p>
          <a:p>
            <a:pPr marL="0" indent="0" algn="ctr">
              <a:buNone/>
            </a:pPr>
            <a:r>
              <a:rPr lang="fr-FR" sz="2400" b="1" i="1" dirty="0" smtClean="0">
                <a:latin typeface="Cambria" panose="02040503050406030204" pitchFamily="18" charset="0"/>
              </a:rPr>
              <a:t>HYPOVITAMINOSE D-INFECTION A EBV- LMU</a:t>
            </a:r>
            <a:endParaRPr lang="fr-FR" sz="2400" b="1" i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400" b="1" i="1" dirty="0" smtClean="0">
                <a:latin typeface="Cambria" panose="02040503050406030204" pitchFamily="18" charset="0"/>
              </a:rPr>
              <a:t> NE SOIENT PAS DISPONIBLES </a:t>
            </a:r>
            <a:r>
              <a:rPr lang="fr-FR" sz="2400" b="1" dirty="0" smtClean="0">
                <a:latin typeface="Cambria" panose="02040503050406030204" pitchFamily="18" charset="0"/>
              </a:rPr>
              <a:t>,</a:t>
            </a:r>
            <a:endParaRPr lang="fr-FR" sz="2400" b="1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15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2196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1251" y="14733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EN RDC (3)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1918" y="1180835"/>
            <a:ext cx="10315977" cy="6368355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fr-FR" sz="3600" b="1" dirty="0" smtClean="0">
                <a:latin typeface="Cambria" panose="02040503050406030204" pitchFamily="18" charset="0"/>
              </a:rPr>
              <a:t>En considération,</a:t>
            </a:r>
          </a:p>
          <a:p>
            <a:pPr marL="457200" lvl="1" indent="0">
              <a:buNone/>
            </a:pPr>
            <a:endParaRPr lang="fr-FR" sz="3600" b="1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- des études « </a:t>
            </a:r>
            <a:r>
              <a:rPr lang="fr-FR" sz="2800" b="1" dirty="0" smtClean="0">
                <a:latin typeface="Cambria" panose="02040503050406030204" pitchFamily="18" charset="0"/>
              </a:rPr>
              <a:t>in vitro</a:t>
            </a:r>
            <a:r>
              <a:rPr lang="fr-FR" sz="2800" dirty="0" smtClean="0">
                <a:latin typeface="Cambria" panose="02040503050406030204" pitchFamily="18" charset="0"/>
              </a:rPr>
              <a:t> » sur tissus léiomyomateux et « </a:t>
            </a:r>
            <a:r>
              <a:rPr lang="fr-FR" sz="2800" b="1" dirty="0" smtClean="0">
                <a:latin typeface="Cambria" panose="02040503050406030204" pitchFamily="18" charset="0"/>
              </a:rPr>
              <a:t>in vivo</a:t>
            </a:r>
            <a:r>
              <a:rPr lang="fr-FR" sz="2800" dirty="0" smtClean="0">
                <a:latin typeface="Cambria" panose="02040503050406030204" pitchFamily="18" charset="0"/>
              </a:rPr>
              <a:t> » </a:t>
            </a:r>
          </a:p>
          <a:p>
            <a:pPr marL="457200" lvl="1" indent="0">
              <a:buNone/>
            </a:pP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</a:rPr>
              <a:t>chez l’animal          mis en évidence des actions antiprolifératives de </a:t>
            </a:r>
          </a:p>
          <a:p>
            <a:pPr marL="457200" lvl="1" indent="0">
              <a:buNone/>
            </a:pP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</a:rPr>
              <a:t>la vitamine D sur les LMU par l’inhibition des cycles cellulaires, </a:t>
            </a:r>
          </a:p>
          <a:p>
            <a:pPr marL="457200" lvl="1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l’activation de l’apoptose et le blocage du développement de la MEC;</a:t>
            </a:r>
          </a:p>
          <a:p>
            <a:pPr marL="0" indent="0">
              <a:buNone/>
            </a:pPr>
            <a:endParaRPr lang="fr-FR" sz="3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3000" dirty="0">
                <a:latin typeface="Cambria" panose="02040503050406030204" pitchFamily="18" charset="0"/>
              </a:rPr>
              <a:t> </a:t>
            </a:r>
            <a:r>
              <a:rPr lang="fr-FR" sz="3000" dirty="0" smtClean="0">
                <a:latin typeface="Cambria" panose="02040503050406030204" pitchFamily="18" charset="0"/>
              </a:rPr>
              <a:t>     </a:t>
            </a:r>
            <a:r>
              <a:rPr lang="fr-FR" sz="3000" b="1" dirty="0" smtClean="0">
                <a:latin typeface="Cambria" panose="02040503050406030204" pitchFamily="18" charset="0"/>
              </a:rPr>
              <a:t>- </a:t>
            </a:r>
            <a:r>
              <a:rPr lang="fr-FR" sz="3000" dirty="0" smtClean="0">
                <a:latin typeface="Cambria" panose="02040503050406030204" pitchFamily="18" charset="0"/>
              </a:rPr>
              <a:t>des études suggérant  l’action  permissive potentielle de  </a:t>
            </a:r>
          </a:p>
          <a:p>
            <a:pPr marL="0" indent="0">
              <a:buNone/>
            </a:pPr>
            <a:r>
              <a:rPr lang="fr-FR" sz="3000" dirty="0">
                <a:latin typeface="Cambria" panose="02040503050406030204" pitchFamily="18" charset="0"/>
              </a:rPr>
              <a:t> </a:t>
            </a:r>
            <a:r>
              <a:rPr lang="fr-FR" sz="3000" dirty="0" smtClean="0">
                <a:latin typeface="Cambria" panose="02040503050406030204" pitchFamily="18" charset="0"/>
              </a:rPr>
              <a:t>     l’hypovitaminose D sur la capacité oncogénique de l’EBV   sur </a:t>
            </a:r>
          </a:p>
          <a:p>
            <a:pPr marL="0" indent="0">
              <a:buNone/>
            </a:pPr>
            <a:r>
              <a:rPr lang="fr-FR" sz="3000" dirty="0" smtClean="0">
                <a:latin typeface="Cambria" panose="02040503050406030204" pitchFamily="18" charset="0"/>
              </a:rPr>
              <a:t>      les   cellules  musculaires lisses, en tant que facteur</a:t>
            </a:r>
          </a:p>
          <a:p>
            <a:pPr marL="0" indent="0">
              <a:buNone/>
            </a:pPr>
            <a:r>
              <a:rPr lang="fr-FR" sz="3000" dirty="0">
                <a:latin typeface="Cambria" panose="02040503050406030204" pitchFamily="18" charset="0"/>
              </a:rPr>
              <a:t> </a:t>
            </a:r>
            <a:r>
              <a:rPr lang="fr-FR" sz="3000" dirty="0" smtClean="0">
                <a:latin typeface="Cambria" panose="02040503050406030204" pitchFamily="18" charset="0"/>
              </a:rPr>
              <a:t>       immunodépresseur</a:t>
            </a:r>
          </a:p>
          <a:p>
            <a:pPr marL="0" indent="0">
              <a:buNone/>
            </a:pPr>
            <a:endParaRPr lang="fr-FR" sz="28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b="1" dirty="0" smtClean="0">
                <a:latin typeface="Cambria" panose="02040503050406030204" pitchFamily="18" charset="0"/>
              </a:rPr>
              <a:t>        </a:t>
            </a:r>
            <a:endParaRPr lang="fr-FR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16</a:t>
            </a:fld>
            <a:endParaRPr lang="fr-FR" sz="2400" b="1" dirty="0"/>
          </a:p>
        </p:txBody>
      </p:sp>
      <p:sp>
        <p:nvSpPr>
          <p:cNvPr id="6" name="Flèche droite 5"/>
          <p:cNvSpPr/>
          <p:nvPr/>
        </p:nvSpPr>
        <p:spPr>
          <a:xfrm flipV="1">
            <a:off x="3902300" y="2768956"/>
            <a:ext cx="167426" cy="193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3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8719" y="14733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EN RDC (4)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1579" y="349900"/>
            <a:ext cx="10315977" cy="6368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mbria" panose="02040503050406030204" pitchFamily="18" charset="0"/>
              </a:rPr>
              <a:t>       </a:t>
            </a:r>
          </a:p>
          <a:p>
            <a:pPr marL="0" indent="0">
              <a:buNone/>
            </a:pPr>
            <a:r>
              <a:rPr lang="fr-FR" dirty="0" smtClean="0">
                <a:latin typeface="Cambria" panose="02040503050406030204" pitchFamily="18" charset="0"/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fr-FR" dirty="0">
                <a:latin typeface="Cambria" panose="02040503050406030204" pitchFamily="18" charset="0"/>
              </a:rPr>
              <a:t> </a:t>
            </a:r>
            <a:r>
              <a:rPr lang="fr-FR" dirty="0" smtClean="0">
                <a:latin typeface="Cambria" panose="02040503050406030204" pitchFamily="18" charset="0"/>
              </a:rPr>
              <a:t>                                                              </a:t>
            </a:r>
            <a:r>
              <a:rPr lang="fr-FR" sz="2800" b="1" dirty="0" smtClean="0">
                <a:latin typeface="Cambria" panose="02040503050406030204" pitchFamily="18" charset="0"/>
              </a:rPr>
              <a:t>IL SE DEGAGE QUE  :</a:t>
            </a:r>
            <a:endParaRPr lang="fr-F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3200" dirty="0">
                <a:latin typeface="Cambria" panose="02040503050406030204" pitchFamily="18" charset="0"/>
              </a:rPr>
              <a:t> </a:t>
            </a:r>
            <a:r>
              <a:rPr lang="fr-FR" sz="3200" dirty="0" smtClean="0">
                <a:latin typeface="Cambria" panose="02040503050406030204" pitchFamily="18" charset="0"/>
              </a:rPr>
              <a:t>   l’hypovitaminose  D peut être impliquée dans  la </a:t>
            </a:r>
          </a:p>
          <a:p>
            <a:pPr marL="0" indent="0" algn="ctr">
              <a:buNone/>
            </a:pPr>
            <a:r>
              <a:rPr lang="fr-FR" sz="3200" dirty="0" smtClean="0">
                <a:latin typeface="Cambria" panose="02040503050406030204" pitchFamily="18" charset="0"/>
              </a:rPr>
              <a:t>survenue des LMU indépendamment ou non de </a:t>
            </a:r>
          </a:p>
          <a:p>
            <a:pPr marL="0" indent="0" algn="ctr">
              <a:buNone/>
            </a:pPr>
            <a:r>
              <a:rPr lang="fr-FR" sz="3200" dirty="0" smtClean="0">
                <a:latin typeface="Cambria" panose="02040503050406030204" pitchFamily="18" charset="0"/>
              </a:rPr>
              <a:t>l’inhibition  de l’apoptose et en association ou non avec </a:t>
            </a:r>
          </a:p>
          <a:p>
            <a:pPr marL="0" indent="0" algn="ctr">
              <a:buNone/>
            </a:pPr>
            <a:r>
              <a:rPr lang="fr-FR" sz="3200" dirty="0" smtClean="0">
                <a:latin typeface="Cambria" panose="02040503050406030204" pitchFamily="18" charset="0"/>
              </a:rPr>
              <a:t>l’EBV   dans le cadre d’une comorbidité, qu’il s’agisse de la </a:t>
            </a:r>
          </a:p>
          <a:p>
            <a:pPr marL="0" indent="0">
              <a:buNone/>
            </a:pPr>
            <a:r>
              <a:rPr lang="fr-FR" sz="3200" dirty="0" smtClean="0">
                <a:latin typeface="Cambria" panose="02040503050406030204" pitchFamily="18" charset="0"/>
              </a:rPr>
              <a:t>                                    femme Congolaise ou  non.</a:t>
            </a:r>
          </a:p>
          <a:p>
            <a:pPr marL="0" indent="0" algn="ctr">
              <a:buNone/>
            </a:pPr>
            <a:r>
              <a:rPr lang="fr-FR" sz="3200" dirty="0" smtClean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17</a:t>
            </a:fld>
            <a:endParaRPr lang="fr-FR" sz="2400" b="1" dirty="0"/>
          </a:p>
        </p:txBody>
      </p:sp>
      <p:sp>
        <p:nvSpPr>
          <p:cNvPr id="8" name="Flèche vers le bas 7"/>
          <p:cNvSpPr/>
          <p:nvPr/>
        </p:nvSpPr>
        <p:spPr>
          <a:xfrm>
            <a:off x="5709711" y="2047741"/>
            <a:ext cx="884272" cy="257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3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0918" y="365126"/>
            <a:ext cx="9298547" cy="922762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I.3. QUESTIONS DE RECHERCHE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31832"/>
            <a:ext cx="11353800" cy="47136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000" dirty="0" smtClean="0"/>
              <a:t>  </a:t>
            </a:r>
            <a:r>
              <a:rPr lang="fr-FR" sz="2400" dirty="0" smtClean="0"/>
              <a:t>1</a:t>
            </a:r>
            <a:r>
              <a:rPr lang="fr-FR" sz="2400" dirty="0">
                <a:latin typeface="Cambria" panose="02040503050406030204" pitchFamily="18" charset="0"/>
              </a:rPr>
              <a:t>. L’hypovitaminose D chez la femme </a:t>
            </a:r>
            <a:r>
              <a:rPr lang="fr-FR" sz="2400" dirty="0" smtClean="0">
                <a:latin typeface="Cambria" panose="02040503050406030204" pitchFamily="18" charset="0"/>
              </a:rPr>
              <a:t>Congolaise </a:t>
            </a:r>
            <a:r>
              <a:rPr lang="fr-FR" sz="2400" dirty="0">
                <a:latin typeface="Cambria" panose="02040503050406030204" pitchFamily="18" charset="0"/>
              </a:rPr>
              <a:t>est-elle un facteur de risque des </a:t>
            </a:r>
            <a:r>
              <a:rPr lang="fr-FR" sz="2400" dirty="0" smtClean="0">
                <a:latin typeface="Cambria" panose="02040503050406030204" pitchFamily="18" charset="0"/>
              </a:rPr>
              <a:t>LMU</a:t>
            </a:r>
            <a:r>
              <a:rPr lang="fr-FR" sz="2400" dirty="0">
                <a:latin typeface="Cambria" panose="02040503050406030204" pitchFamily="18" charset="0"/>
              </a:rPr>
              <a:t> ? </a:t>
            </a:r>
            <a:endParaRPr lang="fr-FR" sz="24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fr-FR" sz="24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2</a:t>
            </a:r>
            <a:r>
              <a:rPr lang="fr-FR" sz="2400" dirty="0">
                <a:latin typeface="Cambria" panose="02040503050406030204" pitchFamily="18" charset="0"/>
              </a:rPr>
              <a:t>. Existe-t-il une association entre l’hypovitaminose  D et l’expression </a:t>
            </a:r>
            <a:r>
              <a:rPr lang="fr-FR" sz="2400" dirty="0" smtClean="0">
                <a:latin typeface="Cambria" panose="02040503050406030204" pitchFamily="18" charset="0"/>
              </a:rPr>
              <a:t>du gène codant pour la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protéine anti-apoptose Bcl-2 dans l’</a:t>
            </a:r>
            <a:r>
              <a:rPr lang="fr-FR" sz="2400" dirty="0" err="1" smtClean="0">
                <a:latin typeface="Cambria" panose="02040503050406030204" pitchFamily="18" charset="0"/>
              </a:rPr>
              <a:t>étiopathogénie</a:t>
            </a:r>
            <a:r>
              <a:rPr lang="fr-FR" sz="2400" dirty="0" smtClean="0">
                <a:latin typeface="Cambria" panose="02040503050406030204" pitchFamily="18" charset="0"/>
              </a:rPr>
              <a:t> des  LMU chez la femme Congolaise ?</a:t>
            </a:r>
          </a:p>
          <a:p>
            <a:pPr marL="0" indent="0" algn="ctr">
              <a:buNone/>
            </a:pPr>
            <a:endParaRPr lang="fr-FR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3</a:t>
            </a:r>
            <a:r>
              <a:rPr lang="fr-FR" sz="2400" dirty="0">
                <a:latin typeface="Cambria" panose="02040503050406030204" pitchFamily="18" charset="0"/>
              </a:rPr>
              <a:t>. Existe-t-il une association entre l’hypovitaminose D et l’expression  </a:t>
            </a:r>
            <a:r>
              <a:rPr lang="fr-FR" sz="2400" dirty="0" smtClean="0">
                <a:latin typeface="Cambria" panose="02040503050406030204" pitchFamily="18" charset="0"/>
              </a:rPr>
              <a:t>du gène codant pour la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protéine LMP1 marqueur de l’infection à EBV dans l’</a:t>
            </a:r>
            <a:r>
              <a:rPr lang="fr-FR" sz="2400" dirty="0" err="1" smtClean="0">
                <a:latin typeface="Cambria" panose="02040503050406030204" pitchFamily="18" charset="0"/>
              </a:rPr>
              <a:t>étiopathogénie</a:t>
            </a:r>
            <a:r>
              <a:rPr lang="fr-FR" sz="2400" dirty="0" smtClean="0">
                <a:latin typeface="Cambria" panose="02040503050406030204" pitchFamily="18" charset="0"/>
              </a:rPr>
              <a:t> des LMU chez la femme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Congolaise ?</a:t>
            </a:r>
          </a:p>
          <a:p>
            <a:pPr marL="0" indent="0" algn="ctr">
              <a:buNone/>
            </a:pPr>
            <a:r>
              <a:rPr lang="fr-FR" sz="2000" dirty="0" smtClean="0">
                <a:latin typeface="Cambria" panose="02040503050406030204" pitchFamily="18" charset="0"/>
              </a:rPr>
              <a:t> </a:t>
            </a:r>
            <a:endParaRPr lang="fr-FR" sz="2000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DA4B-F844-48A8-8C8D-543AFFC557CD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533400" y="766005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18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551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2295" y="54491"/>
            <a:ext cx="10515600" cy="1325563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latin typeface="Cambria" panose="02040503050406030204" pitchFamily="18" charset="0"/>
              </a:rPr>
              <a:t>I.4.MODELE CONCEPTUEL DU ROLE DE L’HYPOVITAMINOSE D ET DE L’INFECTION A EBV 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</a:rPr>
              <a:t/>
            </a:r>
            <a:br>
              <a:rPr lang="fr-FR" sz="2000" b="1" dirty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>                                            DANS   L’ETIOPATHOGENIE DES LMU (Fig. 3).</a:t>
            </a:r>
            <a:endParaRPr lang="fr-FR" sz="20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4862" y="719157"/>
            <a:ext cx="10515600" cy="6273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b="1" dirty="0" smtClean="0">
                <a:latin typeface="Cambria" panose="02040503050406030204" pitchFamily="18" charset="0"/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fr-FR" sz="1800" b="1" dirty="0">
                <a:latin typeface="Cambria" panose="02040503050406030204" pitchFamily="18" charset="0"/>
              </a:rPr>
              <a:t> </a:t>
            </a:r>
            <a:r>
              <a:rPr lang="fr-FR" sz="1800" b="1" dirty="0" smtClean="0">
                <a:latin typeface="Cambria" panose="02040503050406030204" pitchFamily="18" charset="0"/>
              </a:rPr>
              <a:t>                                                          </a:t>
            </a:r>
          </a:p>
          <a:p>
            <a:pPr marL="0" indent="0">
              <a:buNone/>
            </a:pPr>
            <a:endParaRPr lang="fr-FR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1800" b="1" dirty="0" smtClean="0">
                <a:latin typeface="Cambria" panose="02040503050406030204" pitchFamily="18" charset="0"/>
              </a:rPr>
              <a:t>                        </a:t>
            </a:r>
          </a:p>
          <a:p>
            <a:pPr marL="0" indent="0">
              <a:buNone/>
            </a:pPr>
            <a:r>
              <a:rPr lang="fr-FR" b="1" dirty="0">
                <a:latin typeface="Cambria" panose="02040503050406030204" pitchFamily="18" charset="0"/>
              </a:rPr>
              <a:t> </a:t>
            </a:r>
            <a:r>
              <a:rPr lang="fr-FR" b="1" dirty="0" smtClean="0">
                <a:latin typeface="Cambria" panose="02040503050406030204" pitchFamily="18" charset="0"/>
              </a:rPr>
              <a:t>                                                    </a:t>
            </a:r>
            <a:r>
              <a:rPr lang="fr-FR" sz="1800" b="1" dirty="0" smtClean="0">
                <a:latin typeface="Cambria" panose="02040503050406030204" pitchFamily="18" charset="0"/>
              </a:rPr>
              <a:t>1=INITIATION         2=PROMOTION</a:t>
            </a:r>
            <a:endParaRPr lang="fr-FR" sz="1800" b="1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64999" y="814890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z="2400" b="1" smtClean="0"/>
              <a:t>19</a:t>
            </a:fld>
            <a:endParaRPr lang="fr-FR" sz="24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2089624" y="1234209"/>
            <a:ext cx="8337069" cy="4945420"/>
            <a:chOff x="-8207" y="-200672"/>
            <a:chExt cx="4653414" cy="4439932"/>
          </a:xfrm>
        </p:grpSpPr>
        <p:grpSp>
          <p:nvGrpSpPr>
            <p:cNvPr id="9" name="Groupe 8"/>
            <p:cNvGrpSpPr/>
            <p:nvPr/>
          </p:nvGrpSpPr>
          <p:grpSpPr>
            <a:xfrm>
              <a:off x="-8207" y="-200672"/>
              <a:ext cx="4653414" cy="4439932"/>
              <a:chOff x="-8207" y="-355051"/>
              <a:chExt cx="4653414" cy="4439932"/>
            </a:xfrm>
          </p:grpSpPr>
          <p:sp>
            <p:nvSpPr>
              <p:cNvPr id="15" name="Zone de texte 2"/>
              <p:cNvSpPr txBox="1">
                <a:spLocks noChangeArrowheads="1"/>
              </p:cNvSpPr>
              <p:nvPr/>
            </p:nvSpPr>
            <p:spPr bwMode="auto">
              <a:xfrm>
                <a:off x="1140032" y="-355051"/>
                <a:ext cx="1381125" cy="7531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Cellule </a:t>
                </a:r>
                <a:r>
                  <a:rPr lang="fr-FR" sz="1600" dirty="0" err="1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Myométriale</a:t>
                </a:r>
                <a:r>
                  <a:rPr lang="fr-FR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Normale</a:t>
                </a:r>
              </a:p>
            </p:txBody>
          </p:sp>
          <p:sp>
            <p:nvSpPr>
              <p:cNvPr id="16" name="Zone de texte 2"/>
              <p:cNvSpPr txBox="1">
                <a:spLocks noChangeArrowheads="1"/>
              </p:cNvSpPr>
              <p:nvPr/>
            </p:nvSpPr>
            <p:spPr bwMode="auto">
              <a:xfrm>
                <a:off x="2299253" y="478133"/>
                <a:ext cx="1276417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Facteurs  inconnus?</a:t>
                </a:r>
              </a:p>
            </p:txBody>
          </p:sp>
          <p:sp>
            <p:nvSpPr>
              <p:cNvPr id="17" name="Zone de texte 2"/>
              <p:cNvSpPr txBox="1">
                <a:spLocks noChangeArrowheads="1"/>
              </p:cNvSpPr>
              <p:nvPr/>
            </p:nvSpPr>
            <p:spPr bwMode="auto">
              <a:xfrm>
                <a:off x="59377" y="1033153"/>
                <a:ext cx="748665" cy="4083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Mutations</a:t>
                </a:r>
              </a:p>
            </p:txBody>
          </p:sp>
          <p:sp>
            <p:nvSpPr>
              <p:cNvPr id="18" name="Zone de texte 2"/>
              <p:cNvSpPr txBox="1">
                <a:spLocks noChangeArrowheads="1"/>
              </p:cNvSpPr>
              <p:nvPr/>
            </p:nvSpPr>
            <p:spPr bwMode="auto">
              <a:xfrm>
                <a:off x="1224300" y="1947788"/>
                <a:ext cx="1050290" cy="7289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200" b="1" dirty="0">
                    <a:solidFill>
                      <a:srgbClr val="92D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CELLULE MYOMETRALE GENETIQUEMENT MODIFIEE</a:t>
                </a:r>
                <a:endParaRPr lang="fr-F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Zone de texte 2"/>
              <p:cNvSpPr txBox="1">
                <a:spLocks noChangeArrowheads="1"/>
              </p:cNvSpPr>
              <p:nvPr/>
            </p:nvSpPr>
            <p:spPr bwMode="auto">
              <a:xfrm>
                <a:off x="3275947" y="1067391"/>
                <a:ext cx="900063" cy="5512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Mécanismes </a:t>
                </a:r>
                <a:r>
                  <a:rPr lang="fr-FR" sz="16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épigénétiques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Zone de texte 2"/>
              <p:cNvSpPr txBox="1">
                <a:spLocks noChangeArrowheads="1"/>
              </p:cNvSpPr>
              <p:nvPr/>
            </p:nvSpPr>
            <p:spPr bwMode="auto">
              <a:xfrm>
                <a:off x="898218" y="970363"/>
                <a:ext cx="1030605" cy="5447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Anomalies chromosomiques</a:t>
                </a:r>
              </a:p>
            </p:txBody>
          </p:sp>
          <p:sp>
            <p:nvSpPr>
              <p:cNvPr id="21" name="Zone de texte 2"/>
              <p:cNvSpPr txBox="1">
                <a:spLocks noChangeArrowheads="1"/>
              </p:cNvSpPr>
              <p:nvPr/>
            </p:nvSpPr>
            <p:spPr bwMode="auto">
              <a:xfrm>
                <a:off x="2106917" y="1022703"/>
                <a:ext cx="1050290" cy="5575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Actions des Oncogènes virales</a:t>
                </a:r>
              </a:p>
            </p:txBody>
          </p:sp>
          <p:sp>
            <p:nvSpPr>
              <p:cNvPr id="22" name="Zone de texte 2"/>
              <p:cNvSpPr txBox="1">
                <a:spLocks noChangeArrowheads="1"/>
              </p:cNvSpPr>
              <p:nvPr/>
            </p:nvSpPr>
            <p:spPr bwMode="auto">
              <a:xfrm>
                <a:off x="3777631" y="2531329"/>
                <a:ext cx="631825" cy="6610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6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HYPOVITA-MINOSE D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Zone de texte 2"/>
              <p:cNvSpPr txBox="1">
                <a:spLocks noChangeArrowheads="1"/>
              </p:cNvSpPr>
              <p:nvPr/>
            </p:nvSpPr>
            <p:spPr bwMode="auto">
              <a:xfrm>
                <a:off x="1472483" y="3479272"/>
                <a:ext cx="826770" cy="605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Expression de Bcl-2</a:t>
                </a:r>
                <a:r>
                  <a:rPr lang="fr-FR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et </a:t>
                </a: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LMP1</a:t>
                </a:r>
              </a:p>
            </p:txBody>
          </p:sp>
          <p:sp>
            <p:nvSpPr>
              <p:cNvPr id="24" name="Zone de texte 2"/>
              <p:cNvSpPr txBox="1">
                <a:spLocks noChangeArrowheads="1"/>
              </p:cNvSpPr>
              <p:nvPr/>
            </p:nvSpPr>
            <p:spPr bwMode="auto">
              <a:xfrm>
                <a:off x="2375065" y="3313216"/>
                <a:ext cx="871880" cy="7009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Facteurs </a:t>
                </a:r>
                <a:r>
                  <a:rPr lang="fr-FR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Environnementaux (EBV,…)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Zone de texte 2"/>
              <p:cNvSpPr txBox="1">
                <a:spLocks noChangeArrowheads="1"/>
              </p:cNvSpPr>
              <p:nvPr/>
            </p:nvSpPr>
            <p:spPr bwMode="auto">
              <a:xfrm>
                <a:off x="3289336" y="3241779"/>
                <a:ext cx="860564" cy="7502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Facteurs </a:t>
                </a:r>
                <a:r>
                  <a:rPr lang="fr-FR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Génétiques (ATCD H. de LMU…)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Zone de texte 2"/>
              <p:cNvSpPr txBox="1">
                <a:spLocks noChangeArrowheads="1"/>
              </p:cNvSpPr>
              <p:nvPr/>
            </p:nvSpPr>
            <p:spPr bwMode="auto">
              <a:xfrm>
                <a:off x="2363190" y="2018805"/>
                <a:ext cx="631825" cy="708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Facteurs </a:t>
                </a:r>
                <a:r>
                  <a:rPr lang="fr-FR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Cliniques (âge…)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Zone de texte 2"/>
              <p:cNvSpPr txBox="1">
                <a:spLocks noChangeArrowheads="1"/>
              </p:cNvSpPr>
              <p:nvPr/>
            </p:nvSpPr>
            <p:spPr bwMode="auto">
              <a:xfrm>
                <a:off x="3040084" y="2045445"/>
                <a:ext cx="710068" cy="68381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Facteurs </a:t>
                </a:r>
                <a:r>
                  <a:rPr lang="fr-FR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Hormonaux –(Taux de H. St.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Zone de texte 2"/>
              <p:cNvSpPr txBox="1">
                <a:spLocks noChangeArrowheads="1"/>
              </p:cNvSpPr>
              <p:nvPr/>
            </p:nvSpPr>
            <p:spPr bwMode="auto">
              <a:xfrm>
                <a:off x="-8207" y="3573498"/>
                <a:ext cx="485775" cy="4178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2400" b="1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LMU</a:t>
                </a:r>
                <a:endParaRPr lang="fr-FR" sz="24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Zone de texte 2"/>
              <p:cNvSpPr txBox="1">
                <a:spLocks noChangeArrowheads="1"/>
              </p:cNvSpPr>
              <p:nvPr/>
            </p:nvSpPr>
            <p:spPr bwMode="auto">
              <a:xfrm>
                <a:off x="629393" y="3479470"/>
                <a:ext cx="699770" cy="5346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Inhibition de  l’apoptose</a:t>
                </a:r>
              </a:p>
            </p:txBody>
          </p:sp>
          <p:sp>
            <p:nvSpPr>
              <p:cNvPr id="30" name="Flèche gauche 29"/>
              <p:cNvSpPr/>
              <p:nvPr/>
            </p:nvSpPr>
            <p:spPr>
              <a:xfrm>
                <a:off x="1365663" y="3740728"/>
                <a:ext cx="107005" cy="45719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1" name="Flèche gauche 30"/>
              <p:cNvSpPr/>
              <p:nvPr/>
            </p:nvSpPr>
            <p:spPr>
              <a:xfrm>
                <a:off x="498764" y="3740728"/>
                <a:ext cx="107004" cy="45719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2" name="Flèche gauche 31"/>
              <p:cNvSpPr/>
              <p:nvPr/>
            </p:nvSpPr>
            <p:spPr>
              <a:xfrm flipV="1">
                <a:off x="1805049" y="2865623"/>
                <a:ext cx="1964417" cy="9318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3" name="Flèche vers le bas 32"/>
              <p:cNvSpPr/>
              <p:nvPr/>
            </p:nvSpPr>
            <p:spPr>
              <a:xfrm>
                <a:off x="1805050" y="403761"/>
                <a:ext cx="45719" cy="38848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34" name="Connecteur droit 33"/>
              <p:cNvCxnSpPr/>
              <p:nvPr/>
            </p:nvCxnSpPr>
            <p:spPr>
              <a:xfrm flipH="1">
                <a:off x="368135" y="795647"/>
                <a:ext cx="1438680" cy="243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1840676" y="771896"/>
                <a:ext cx="1734656" cy="2850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flipH="1">
                <a:off x="1329163" y="783772"/>
                <a:ext cx="489123" cy="1979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>
                <a:stCxn id="33" idx="2"/>
                <a:endCxn id="21" idx="0"/>
              </p:cNvCxnSpPr>
              <p:nvPr/>
            </p:nvCxnSpPr>
            <p:spPr>
              <a:xfrm>
                <a:off x="1827909" y="792246"/>
                <a:ext cx="804153" cy="2304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>
                <a:off x="439387" y="1460665"/>
                <a:ext cx="1093029" cy="4917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/>
              <p:nvPr/>
            </p:nvCxnSpPr>
            <p:spPr>
              <a:xfrm>
                <a:off x="1272116" y="1531183"/>
                <a:ext cx="375061" cy="4166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 flipH="1">
                <a:off x="1827909" y="1603170"/>
                <a:ext cx="599797" cy="3365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 flipH="1">
                <a:off x="2046662" y="1628153"/>
                <a:ext cx="1367619" cy="3136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lèche vers le bas 41"/>
              <p:cNvSpPr/>
              <p:nvPr/>
            </p:nvSpPr>
            <p:spPr>
              <a:xfrm>
                <a:off x="1757547" y="2701707"/>
                <a:ext cx="47502" cy="7407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43" name="Zone de texte 2"/>
              <p:cNvSpPr txBox="1">
                <a:spLocks noChangeArrowheads="1"/>
              </p:cNvSpPr>
              <p:nvPr/>
            </p:nvSpPr>
            <p:spPr bwMode="auto">
              <a:xfrm flipH="1">
                <a:off x="4275117" y="213756"/>
                <a:ext cx="223520" cy="2527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4" name="Zone de texte 2"/>
              <p:cNvSpPr txBox="1">
                <a:spLocks noChangeArrowheads="1"/>
              </p:cNvSpPr>
              <p:nvPr/>
            </p:nvSpPr>
            <p:spPr bwMode="auto">
              <a:xfrm>
                <a:off x="4441372" y="2517569"/>
                <a:ext cx="203835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530"/>
                  </a:spcAft>
                </a:pPr>
                <a:r>
                  <a: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cxnSp>
          <p:nvCxnSpPr>
            <p:cNvPr id="10" name="Connecteur droit 9"/>
            <p:cNvCxnSpPr/>
            <p:nvPr/>
          </p:nvCxnSpPr>
          <p:spPr>
            <a:xfrm flipH="1">
              <a:off x="4191990" y="11875"/>
              <a:ext cx="0" cy="21672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3372593" y="2173184"/>
              <a:ext cx="12001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3372593" y="0"/>
              <a:ext cx="971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417621" y="2173184"/>
              <a:ext cx="0" cy="2051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3639075" y="4239260"/>
              <a:ext cx="9664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59"/>
          <p:cNvSpPr>
            <a:spLocks noChangeArrowheads="1"/>
          </p:cNvSpPr>
          <p:nvPr/>
        </p:nvSpPr>
        <p:spPr bwMode="auto">
          <a:xfrm>
            <a:off x="8382052" y="22703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auto">
          <a:xfrm>
            <a:off x="5004095" y="36031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6904214" y="4873453"/>
            <a:ext cx="0" cy="44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 flipV="1">
            <a:off x="8187030" y="4898966"/>
            <a:ext cx="15708" cy="355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6603925" y="4650856"/>
            <a:ext cx="49" cy="20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>
            <a:off x="7808002" y="4667269"/>
            <a:ext cx="11553" cy="231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16" idx="1"/>
          </p:cNvCxnSpPr>
          <p:nvPr/>
        </p:nvCxnSpPr>
        <p:spPr>
          <a:xfrm flipH="1" flipV="1">
            <a:off x="5379214" y="2299648"/>
            <a:ext cx="844462" cy="19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6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139" y="365124"/>
            <a:ext cx="10515600" cy="1325563"/>
          </a:xfrm>
        </p:spPr>
        <p:txBody>
          <a:bodyPr>
            <a:normAutofit/>
          </a:bodyPr>
          <a:lstStyle/>
          <a:p>
            <a:r>
              <a:rPr lang="fr-FR" sz="1600" b="1" dirty="0" smtClean="0">
                <a:latin typeface="Cambria" panose="02040503050406030204" pitchFamily="18" charset="0"/>
              </a:rPr>
              <a:t>                                                                                           </a:t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> </a:t>
            </a:r>
            <a:r>
              <a:rPr lang="fr-FR" sz="1600" b="1" dirty="0" smtClean="0">
                <a:latin typeface="Cambria" panose="02040503050406030204" pitchFamily="18" charset="0"/>
              </a:rPr>
              <a:t>                                                                                            </a:t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> </a:t>
            </a:r>
            <a:r>
              <a:rPr lang="fr-FR" sz="1600" b="1" dirty="0" smtClean="0">
                <a:latin typeface="Cambria" panose="02040503050406030204" pitchFamily="18" charset="0"/>
              </a:rPr>
              <a:t>                                                                                 </a:t>
            </a:r>
            <a:r>
              <a:rPr lang="fr-FR" b="1" dirty="0" smtClean="0">
                <a:latin typeface="Cambria" panose="02040503050406030204" pitchFamily="18" charset="0"/>
              </a:rPr>
              <a:t>PLAN DE L’EXPOSE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839" y="155849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 </a:t>
            </a:r>
          </a:p>
          <a:p>
            <a:pPr marL="0" indent="0">
              <a:buNone/>
            </a:pPr>
            <a:r>
              <a:rPr lang="fr-FR" sz="1800" b="1" dirty="0" smtClean="0">
                <a:latin typeface="Cambria" panose="02040503050406030204" pitchFamily="18" charset="0"/>
              </a:rPr>
              <a:t>                                                                                  </a:t>
            </a:r>
            <a:r>
              <a:rPr lang="fr-FR" sz="2400" b="1" dirty="0" smtClean="0">
                <a:latin typeface="Cambria" panose="02040503050406030204" pitchFamily="18" charset="0"/>
              </a:rPr>
              <a:t>I.    INTRODUCTION</a:t>
            </a:r>
            <a:r>
              <a:rPr lang="fr-FR" sz="2400" dirty="0" smtClean="0"/>
              <a:t> 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                                                             II. </a:t>
            </a:r>
            <a:r>
              <a:rPr lang="fr-FR" sz="2400" b="1" dirty="0">
                <a:latin typeface="Cambria" panose="02040503050406030204" pitchFamily="18" charset="0"/>
              </a:rPr>
              <a:t> </a:t>
            </a:r>
            <a:r>
              <a:rPr lang="fr-FR" sz="2400" b="1" dirty="0" smtClean="0">
                <a:latin typeface="Cambria" panose="02040503050406030204" pitchFamily="18" charset="0"/>
              </a:rPr>
              <a:t> METHODOLOGIE</a:t>
            </a:r>
          </a:p>
          <a:p>
            <a:pPr marL="0" indent="0">
              <a:buNone/>
            </a:pPr>
            <a:r>
              <a:rPr lang="fr-FR" sz="2400" b="1" dirty="0">
                <a:latin typeface="Cambria" panose="02040503050406030204" pitchFamily="18" charset="0"/>
              </a:rPr>
              <a:t> </a:t>
            </a:r>
            <a:r>
              <a:rPr lang="fr-FR" sz="2400" b="1" dirty="0" smtClean="0">
                <a:latin typeface="Cambria" panose="02040503050406030204" pitchFamily="18" charset="0"/>
              </a:rPr>
              <a:t>                                                             III.  RESULTATS</a:t>
            </a:r>
          </a:p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                                                             IV.   DISCUSSION</a:t>
            </a:r>
          </a:p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                                                             V.    CONCLUSION</a:t>
            </a:r>
          </a:p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                                                             VI.  </a:t>
            </a:r>
            <a:r>
              <a:rPr lang="fr-FR" sz="2400" b="1" dirty="0">
                <a:latin typeface="Cambria" panose="02040503050406030204" pitchFamily="18" charset="0"/>
              </a:rPr>
              <a:t> </a:t>
            </a:r>
            <a:r>
              <a:rPr lang="fr-FR" sz="2400" b="1" dirty="0" smtClean="0">
                <a:latin typeface="Cambria" panose="02040503050406030204" pitchFamily="18" charset="0"/>
              </a:rPr>
              <a:t>PERSPECTIVES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905F-A70E-49ED-A9A5-86B94CC81587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527731" y="779246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2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6440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1375" y="365125"/>
            <a:ext cx="8500056" cy="89700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I.5. HYPOTHESES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638" y="1464528"/>
            <a:ext cx="10507512" cy="45333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sz="8600" b="1" dirty="0" smtClean="0">
                <a:latin typeface="Cambria" panose="02040503050406030204" pitchFamily="18" charset="0"/>
              </a:rPr>
              <a:t>1</a:t>
            </a:r>
            <a:r>
              <a:rPr lang="fr-FR" sz="8600" dirty="0">
                <a:latin typeface="Cambria" panose="02040503050406030204" pitchFamily="18" charset="0"/>
              </a:rPr>
              <a:t>. L’hypovitaminose D est un facteur de risque des </a:t>
            </a:r>
            <a:r>
              <a:rPr lang="fr-FR" sz="8600" dirty="0" smtClean="0">
                <a:latin typeface="Cambria" panose="02040503050406030204" pitchFamily="18" charset="0"/>
              </a:rPr>
              <a:t>LMU chez </a:t>
            </a:r>
            <a:r>
              <a:rPr lang="fr-FR" sz="8600" dirty="0">
                <a:latin typeface="Cambria" panose="02040503050406030204" pitchFamily="18" charset="0"/>
              </a:rPr>
              <a:t>la femme </a:t>
            </a:r>
            <a:r>
              <a:rPr lang="fr-FR" sz="8600" dirty="0" smtClean="0">
                <a:latin typeface="Cambria" panose="02040503050406030204" pitchFamily="18" charset="0"/>
              </a:rPr>
              <a:t>Congolaise.</a:t>
            </a:r>
          </a:p>
          <a:p>
            <a:endParaRPr lang="fr-FR" sz="8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8600" b="1" dirty="0" smtClean="0">
                <a:latin typeface="Cambria" panose="02040503050406030204" pitchFamily="18" charset="0"/>
              </a:rPr>
              <a:t>2</a:t>
            </a:r>
            <a:r>
              <a:rPr lang="fr-FR" sz="8600" b="1" dirty="0">
                <a:latin typeface="Cambria" panose="02040503050406030204" pitchFamily="18" charset="0"/>
              </a:rPr>
              <a:t>. </a:t>
            </a:r>
            <a:r>
              <a:rPr lang="fr-FR" sz="8600" dirty="0">
                <a:latin typeface="Cambria" panose="02040503050406030204" pitchFamily="18" charset="0"/>
              </a:rPr>
              <a:t>Il existe une  association </a:t>
            </a:r>
            <a:r>
              <a:rPr lang="fr-FR" sz="8600" dirty="0" smtClean="0">
                <a:latin typeface="Cambria" panose="02040503050406030204" pitchFamily="18" charset="0"/>
              </a:rPr>
              <a:t>entre l’hypovitaminose </a:t>
            </a:r>
            <a:r>
              <a:rPr lang="fr-FR" sz="8600" dirty="0">
                <a:latin typeface="Cambria" panose="02040503050406030204" pitchFamily="18" charset="0"/>
              </a:rPr>
              <a:t>D et l’expression </a:t>
            </a:r>
            <a:r>
              <a:rPr lang="fr-FR" sz="8600" dirty="0" smtClean="0">
                <a:latin typeface="Cambria" panose="02040503050406030204" pitchFamily="18" charset="0"/>
              </a:rPr>
              <a:t>du gène codant </a:t>
            </a:r>
          </a:p>
          <a:p>
            <a:pPr marL="0" indent="0">
              <a:buNone/>
            </a:pPr>
            <a:r>
              <a:rPr lang="fr-FR" sz="8600" dirty="0" smtClean="0">
                <a:latin typeface="Cambria" panose="02040503050406030204" pitchFamily="18" charset="0"/>
              </a:rPr>
              <a:t>pour la protéine anti-apoptotique Bcl-2 dans l’</a:t>
            </a:r>
            <a:r>
              <a:rPr lang="fr-FR" sz="8600" dirty="0" err="1" smtClean="0">
                <a:latin typeface="Cambria" panose="02040503050406030204" pitchFamily="18" charset="0"/>
              </a:rPr>
              <a:t>étiopathogénie</a:t>
            </a:r>
            <a:r>
              <a:rPr lang="fr-FR" sz="8600" dirty="0" smtClean="0">
                <a:latin typeface="Cambria" panose="02040503050406030204" pitchFamily="18" charset="0"/>
              </a:rPr>
              <a:t> des LMU chez la femme </a:t>
            </a:r>
          </a:p>
          <a:p>
            <a:pPr marL="0" indent="0">
              <a:buNone/>
            </a:pPr>
            <a:r>
              <a:rPr lang="fr-FR" sz="8600" dirty="0" smtClean="0">
                <a:latin typeface="Cambria" panose="02040503050406030204" pitchFamily="18" charset="0"/>
              </a:rPr>
              <a:t>Congolaise.</a:t>
            </a:r>
          </a:p>
          <a:p>
            <a:endParaRPr lang="fr-FR" sz="8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8600" b="1" dirty="0" smtClean="0">
                <a:latin typeface="Cambria" panose="02040503050406030204" pitchFamily="18" charset="0"/>
              </a:rPr>
              <a:t>3. </a:t>
            </a:r>
            <a:r>
              <a:rPr lang="fr-FR" sz="8600" dirty="0" smtClean="0">
                <a:latin typeface="Cambria" panose="02040503050406030204" pitchFamily="18" charset="0"/>
              </a:rPr>
              <a:t>Il existe une association entre l’hypovitaminose D et l’expression du gène codant </a:t>
            </a:r>
          </a:p>
          <a:p>
            <a:pPr marL="0" indent="0">
              <a:buNone/>
            </a:pPr>
            <a:r>
              <a:rPr lang="fr-FR" sz="8600" dirty="0" smtClean="0">
                <a:latin typeface="Cambria" panose="02040503050406030204" pitchFamily="18" charset="0"/>
              </a:rPr>
              <a:t>pour la protéine LMP1, marqueur de l’infection à EBV  dans l’</a:t>
            </a:r>
            <a:r>
              <a:rPr lang="fr-FR" sz="8600" dirty="0" err="1" smtClean="0">
                <a:latin typeface="Cambria" panose="02040503050406030204" pitchFamily="18" charset="0"/>
              </a:rPr>
              <a:t>étiopathogénie</a:t>
            </a:r>
            <a:r>
              <a:rPr lang="fr-FR" sz="8600" dirty="0" smtClean="0">
                <a:latin typeface="Cambria" panose="02040503050406030204" pitchFamily="18" charset="0"/>
              </a:rPr>
              <a:t> des LMU </a:t>
            </a:r>
          </a:p>
          <a:p>
            <a:pPr marL="0" indent="0">
              <a:buNone/>
            </a:pPr>
            <a:r>
              <a:rPr lang="fr-FR" sz="8600" dirty="0" smtClean="0">
                <a:latin typeface="Cambria" panose="02040503050406030204" pitchFamily="18" charset="0"/>
              </a:rPr>
              <a:t>chez </a:t>
            </a:r>
            <a:r>
              <a:rPr lang="fr-FR" sz="8600" dirty="0">
                <a:latin typeface="Cambria" panose="02040503050406030204" pitchFamily="18" charset="0"/>
              </a:rPr>
              <a:t>la femme </a:t>
            </a:r>
            <a:r>
              <a:rPr lang="fr-FR" sz="8600" dirty="0" smtClean="0">
                <a:latin typeface="Cambria" panose="02040503050406030204" pitchFamily="18" charset="0"/>
              </a:rPr>
              <a:t>Congolaise. </a:t>
            </a:r>
          </a:p>
          <a:p>
            <a:endParaRPr lang="fr-FR" sz="8600" dirty="0" smtClean="0">
              <a:latin typeface="Cambria" panose="02040503050406030204" pitchFamily="18" charset="0"/>
            </a:endParaRPr>
          </a:p>
          <a:p>
            <a:endParaRPr lang="fr-FR" sz="2000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2554-EAF2-4722-9143-B90A99C91800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661612" y="732264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20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0209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442" y="4965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I.6. BUT ET OBJECTIFS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896" y="1002824"/>
            <a:ext cx="10515600" cy="47262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6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BUT</a:t>
            </a:r>
          </a:p>
          <a:p>
            <a:pPr marL="0" indent="0" algn="ctr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Contribuer à l’amélioration  de la qualité de  vie de la femme Congolaise.</a:t>
            </a:r>
          </a:p>
          <a:p>
            <a:pPr marL="0" indent="0" algn="ctr">
              <a:buNone/>
            </a:pPr>
            <a:endParaRPr lang="fr-FR" sz="24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fr-FR" sz="24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OBJECTIF GENERAL</a:t>
            </a:r>
          </a:p>
          <a:p>
            <a:pPr marL="0" indent="0" algn="ctr">
              <a:buNone/>
            </a:pPr>
            <a:endParaRPr lang="fr-FR" sz="24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                 </a:t>
            </a:r>
            <a:r>
              <a:rPr lang="fr-FR" sz="2400" dirty="0" smtClean="0">
                <a:latin typeface="Cambria" panose="02040503050406030204" pitchFamily="18" charset="0"/>
              </a:rPr>
              <a:t>Evaluer l’association entre l’hypovitaminose D et l’infection à EBV dans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  l’</a:t>
            </a:r>
            <a:r>
              <a:rPr lang="fr-FR" sz="2400" dirty="0" err="1" smtClean="0">
                <a:latin typeface="Cambria" panose="02040503050406030204" pitchFamily="18" charset="0"/>
              </a:rPr>
              <a:t>étiopathogénie</a:t>
            </a:r>
            <a:r>
              <a:rPr lang="fr-FR" sz="2400" dirty="0" smtClean="0">
                <a:latin typeface="Cambria" panose="02040503050406030204" pitchFamily="18" charset="0"/>
              </a:rPr>
              <a:t> des  LMU Chez la femme Congolaise.</a:t>
            </a:r>
            <a:endParaRPr lang="fr-FR" sz="2400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D2EA-BCED-4A72-86F4-D7EB044D155A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610673" y="794239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21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5574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7127" y="305919"/>
            <a:ext cx="11475076" cy="5412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                                                    OBJECTIFS SPECIFIQUES</a:t>
            </a:r>
          </a:p>
          <a:p>
            <a:pPr marL="0" indent="0">
              <a:buNone/>
            </a:pPr>
            <a:endParaRPr lang="fr-FR" sz="18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1.   Déterminer la fréquence de l’hypovitaminose D chez la femme Congolaise  porteuse </a:t>
            </a:r>
          </a:p>
          <a:p>
            <a:pPr marL="0" indent="0" algn="just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des LMU.</a:t>
            </a:r>
          </a:p>
          <a:p>
            <a:pPr marL="0" indent="0" algn="just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2.   Décrire le profil histopathologique des LMU.</a:t>
            </a: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3.   Déterminer l’expression des gènes codant pour les protéines Bcl-2 et LMP1 dans </a:t>
            </a: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les tissus léiomyomateux.</a:t>
            </a:r>
          </a:p>
          <a:p>
            <a:pPr marL="342900" indent="-342900" algn="just">
              <a:buAutoNum type="arabicPeriod" startAt="3"/>
            </a:pPr>
            <a:endParaRPr lang="fr-FR" sz="24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4.   Etablir les relations d’association entre  l’hypovitaminose </a:t>
            </a:r>
            <a:r>
              <a:rPr lang="fr-FR" sz="2400" dirty="0">
                <a:latin typeface="Cambria" panose="02040503050406030204" pitchFamily="18" charset="0"/>
              </a:rPr>
              <a:t>D et l’expression </a:t>
            </a:r>
            <a:r>
              <a:rPr lang="fr-FR" sz="2400" dirty="0" smtClean="0">
                <a:latin typeface="Cambria" panose="02040503050406030204" pitchFamily="18" charset="0"/>
              </a:rPr>
              <a:t>des </a:t>
            </a:r>
          </a:p>
          <a:p>
            <a:pPr marL="0" indent="0" algn="just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gènes codant pour  les protéines  Bcl-2 </a:t>
            </a:r>
            <a:r>
              <a:rPr lang="fr-FR" sz="2400" dirty="0">
                <a:latin typeface="Cambria" panose="02040503050406030204" pitchFamily="18" charset="0"/>
              </a:rPr>
              <a:t>et LMP1 dans </a:t>
            </a:r>
            <a:r>
              <a:rPr lang="fr-FR" sz="2400" dirty="0" smtClean="0">
                <a:latin typeface="Cambria" panose="02040503050406030204" pitchFamily="18" charset="0"/>
              </a:rPr>
              <a:t>les tissus léiomyomateux.</a:t>
            </a: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5.   Evaluer la contribution relative de l’hypovitaminose D au risque des LMU.</a:t>
            </a:r>
          </a:p>
          <a:p>
            <a:pPr marL="0" indent="0" algn="just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</a:t>
            </a:r>
            <a:endParaRPr lang="fr-FR" sz="2400" dirty="0">
              <a:latin typeface="Cambria" panose="02040503050406030204" pitchFamily="18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6F22-2C42-4FF0-9204-BA796CFD4ADC}" type="datetime1">
              <a:rPr lang="fr-FR" smtClean="0"/>
              <a:t>08/12/2018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-625858" y="736019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22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805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9012" y="23538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II/III </a:t>
            </a:r>
            <a:br>
              <a:rPr lang="fr-FR" b="1" dirty="0" smtClean="0">
                <a:latin typeface="Cambria" panose="02040503050406030204" pitchFamily="18" charset="0"/>
              </a:rPr>
            </a:br>
            <a:r>
              <a:rPr lang="fr-FR" b="1" dirty="0" smtClean="0">
                <a:latin typeface="Cambria" panose="02040503050406030204" pitchFamily="18" charset="0"/>
              </a:rPr>
              <a:t>ETUDES REALISEES ET LEURS RESULTATS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</a:t>
            </a:r>
            <a:endParaRPr lang="fr-FR" sz="2000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04CF-D421-4E3E-BB77-962AE78F08E0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632779" y="794741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23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8668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2586" y="1006265"/>
            <a:ext cx="9672033" cy="1280890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>
                <a:latin typeface="Cambria" panose="02040503050406030204" pitchFamily="18" charset="0"/>
              </a:rPr>
              <a:t>Pour vérifier les hypothèses de travail et atteindre les objectifs                   </a:t>
            </a:r>
            <a:br>
              <a:rPr lang="fr-FR" sz="2400" dirty="0" smtClean="0">
                <a:latin typeface="Cambria" panose="02040503050406030204" pitchFamily="18" charset="0"/>
              </a:rPr>
            </a:br>
            <a:r>
              <a:rPr lang="fr-FR" sz="2400" dirty="0">
                <a:latin typeface="Cambria" panose="02040503050406030204" pitchFamily="18" charset="0"/>
              </a:rPr>
              <a:t/>
            </a:r>
            <a:br>
              <a:rPr lang="fr-FR" sz="2400" dirty="0">
                <a:latin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</a:rPr>
            </a:br>
            <a:r>
              <a:rPr lang="fr-FR" sz="2400" dirty="0">
                <a:latin typeface="Cambria" panose="02040503050406030204" pitchFamily="18" charset="0"/>
              </a:rPr>
              <a:t/>
            </a:r>
            <a:br>
              <a:rPr lang="fr-FR" sz="2400" dirty="0">
                <a:latin typeface="Cambria" panose="02040503050406030204" pitchFamily="18" charset="0"/>
              </a:rPr>
            </a:br>
            <a:r>
              <a:rPr lang="fr-FR" sz="2400" b="1" dirty="0" smtClean="0">
                <a:latin typeface="Cambria" panose="02040503050406030204" pitchFamily="18" charset="0"/>
              </a:rPr>
              <a:t>TROIS  TYPES D’ ETUDES</a:t>
            </a:r>
            <a:endParaRPr lang="fr-FR" sz="2400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490" y="2671503"/>
            <a:ext cx="11353800" cy="4670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18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fr-FR" sz="18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800" b="1" dirty="0" smtClean="0">
                <a:latin typeface="Cambria" panose="02040503050406030204" pitchFamily="18" charset="0"/>
              </a:rPr>
              <a:t>                                            </a:t>
            </a:r>
            <a:r>
              <a:rPr lang="fr-FR" sz="2800" dirty="0" smtClean="0">
                <a:latin typeface="Cambria" panose="02040503050406030204" pitchFamily="18" charset="0"/>
              </a:rPr>
              <a:t>1.    Etude analytique Cas – Témoins       </a:t>
            </a:r>
          </a:p>
          <a:p>
            <a:pPr marL="0" indent="0">
              <a:buNone/>
            </a:pP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</a:rPr>
              <a:t>                                           2.    Etude descriptive transversale</a:t>
            </a:r>
          </a:p>
          <a:p>
            <a:pPr marL="0" indent="0">
              <a:buNone/>
            </a:pP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</a:rPr>
              <a:t>                                           3.    Etude descriptive d’association</a:t>
            </a:r>
          </a:p>
          <a:p>
            <a:pPr marL="0" indent="0">
              <a:buNone/>
            </a:pP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</a:rPr>
              <a:t>                             </a:t>
            </a:r>
            <a:endParaRPr lang="fr-FR" sz="28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fr-FR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2600" dirty="0" smtClean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FFBB-5347-4A0E-9C1D-C287AE035B4B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283704" y="728283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24</a:t>
            </a:fld>
            <a:endParaRPr lang="fr-FR" sz="2400" b="1" dirty="0"/>
          </a:p>
        </p:txBody>
      </p:sp>
      <p:sp>
        <p:nvSpPr>
          <p:cNvPr id="6" name="Flèche vers le bas 5"/>
          <p:cNvSpPr/>
          <p:nvPr/>
        </p:nvSpPr>
        <p:spPr>
          <a:xfrm>
            <a:off x="5621627" y="1882166"/>
            <a:ext cx="920841" cy="398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5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3066" y="624109"/>
            <a:ext cx="8911687" cy="1280890"/>
          </a:xfrm>
        </p:spPr>
        <p:txBody>
          <a:bodyPr/>
          <a:lstStyle/>
          <a:p>
            <a:r>
              <a:rPr lang="fr-FR" dirty="0" smtClean="0"/>
              <a:t>        </a:t>
            </a:r>
            <a:r>
              <a:rPr lang="fr-FR" sz="3200" b="1" dirty="0" smtClean="0">
                <a:latin typeface="Cambria" panose="02040503050406030204" pitchFamily="18" charset="0"/>
              </a:rPr>
              <a:t>ETUDE ANALYTIQUE CAS- TEMOINS</a:t>
            </a:r>
            <a:endParaRPr lang="fr-FR" sz="32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5250" y="1665361"/>
            <a:ext cx="9349503" cy="4465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Objectif</a:t>
            </a:r>
            <a:r>
              <a:rPr lang="fr-FR" sz="2400" dirty="0" smtClean="0">
                <a:latin typeface="Cambria" panose="02040503050406030204" pitchFamily="18" charset="0"/>
              </a:rPr>
              <a:t>      :         Déterminer la place de l’hypovitaminose D parmi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         les facteurs de risque potentiels des LMU.</a:t>
            </a:r>
          </a:p>
          <a:p>
            <a:pPr marL="0" indent="0">
              <a:buNone/>
            </a:pPr>
            <a:endParaRPr lang="fr-FR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Echantillon  :      </a:t>
            </a:r>
            <a:r>
              <a:rPr lang="fr-FR" sz="2400" dirty="0" smtClean="0">
                <a:latin typeface="Cambria" panose="02040503050406030204" pitchFamily="18" charset="0"/>
              </a:rPr>
              <a:t>432 patientes recrutées dans six formations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      médicales de Kinshasa du 1</a:t>
            </a:r>
            <a:r>
              <a:rPr lang="fr-FR" sz="2400" baseline="30000" dirty="0" smtClean="0">
                <a:latin typeface="Cambria" panose="02040503050406030204" pitchFamily="18" charset="0"/>
              </a:rPr>
              <a:t>er</a:t>
            </a:r>
            <a:r>
              <a:rPr lang="fr-FR" sz="2400" dirty="0" smtClean="0">
                <a:latin typeface="Cambria" panose="02040503050406030204" pitchFamily="18" charset="0"/>
              </a:rPr>
              <a:t> avril au 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       31décembre2014 </a:t>
            </a:r>
          </a:p>
          <a:p>
            <a:pPr marL="0" indent="0">
              <a:buNone/>
            </a:pPr>
            <a:endParaRPr lang="fr-FR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                               </a:t>
            </a:r>
            <a:r>
              <a:rPr lang="fr-FR" sz="2400" b="1" dirty="0" smtClean="0">
                <a:latin typeface="Cambria" panose="02040503050406030204" pitchFamily="18" charset="0"/>
              </a:rPr>
              <a:t>CAS     </a:t>
            </a:r>
            <a:r>
              <a:rPr lang="fr-FR" sz="2400" dirty="0" smtClean="0">
                <a:latin typeface="Cambria" panose="02040503050406030204" pitchFamily="18" charset="0"/>
              </a:rPr>
              <a:t> =      216 patientes avec LMU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                               </a:t>
            </a:r>
            <a:r>
              <a:rPr lang="fr-FR" sz="2400" b="1" dirty="0" smtClean="0">
                <a:latin typeface="Cambria" panose="02040503050406030204" pitchFamily="18" charset="0"/>
              </a:rPr>
              <a:t>TEMOINS    </a:t>
            </a:r>
            <a:r>
              <a:rPr lang="fr-FR" sz="2400" dirty="0" smtClean="0">
                <a:latin typeface="Cambria" panose="02040503050406030204" pitchFamily="18" charset="0"/>
              </a:rPr>
              <a:t> =   216 patientes sans LMU</a:t>
            </a:r>
            <a:endParaRPr lang="fr-FR" sz="2400" b="1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25</a:t>
            </a:fld>
            <a:endParaRPr lang="fr-FR" sz="2400" b="1" dirty="0"/>
          </a:p>
        </p:txBody>
      </p:sp>
      <p:sp>
        <p:nvSpPr>
          <p:cNvPr id="6" name="Flèche droite 5"/>
          <p:cNvSpPr/>
          <p:nvPr/>
        </p:nvSpPr>
        <p:spPr>
          <a:xfrm>
            <a:off x="4069725" y="5297175"/>
            <a:ext cx="785611" cy="15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4069725" y="5679583"/>
            <a:ext cx="785611" cy="141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8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2615" y="147592"/>
            <a:ext cx="8911687" cy="528797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atin typeface="Cambria" panose="02040503050406030204" pitchFamily="18" charset="0"/>
              </a:rPr>
              <a:t>FACTEURS DE RISQUE POTENTIELS</a:t>
            </a:r>
            <a:endParaRPr lang="fr-FR" sz="32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4812" y="1152907"/>
            <a:ext cx="8915400" cy="5531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 smtClean="0">
                <a:latin typeface="Cambria" panose="02040503050406030204" pitchFamily="18" charset="0"/>
              </a:rPr>
              <a:t>1</a:t>
            </a:r>
            <a:r>
              <a:rPr lang="fr-FR" sz="2800" dirty="0" smtClean="0">
                <a:latin typeface="Cambria" panose="02040503050406030204" pitchFamily="18" charset="0"/>
              </a:rPr>
              <a:t>.    Age </a:t>
            </a:r>
          </a:p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2.    Parité </a:t>
            </a:r>
          </a:p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3.    Antécédent morbide de LMU, HTA et DS </a:t>
            </a:r>
            <a:endParaRPr lang="fr-FR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4.    Cycle menstruel </a:t>
            </a:r>
          </a:p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5.    Alcoolisme </a:t>
            </a:r>
          </a:p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6.    IMC </a:t>
            </a:r>
          </a:p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7.    Concentration sérique de la 17</a:t>
            </a:r>
            <a:r>
              <a:rPr lang="el-GR" sz="2800" dirty="0" smtClean="0">
                <a:latin typeface="Cambria" panose="02040503050406030204" pitchFamily="18" charset="0"/>
              </a:rPr>
              <a:t>β</a:t>
            </a:r>
            <a:r>
              <a:rPr lang="fr-FR" sz="2800" dirty="0" smtClean="0">
                <a:latin typeface="Cambria" panose="02040503050406030204" pitchFamily="18" charset="0"/>
              </a:rPr>
              <a:t> Œstradiol </a:t>
            </a:r>
          </a:p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8.    Concentration sérique de la progestérone</a:t>
            </a:r>
          </a:p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9.    Concentration sérique de la vitamine D</a:t>
            </a:r>
          </a:p>
          <a:p>
            <a:pPr marL="0" indent="0">
              <a:buNone/>
            </a:pPr>
            <a:r>
              <a:rPr lang="fr-FR" sz="3200" dirty="0">
                <a:latin typeface="Cambria" panose="02040503050406030204" pitchFamily="18" charset="0"/>
              </a:rPr>
              <a:t> </a:t>
            </a:r>
            <a:r>
              <a:rPr lang="fr-FR" sz="3200" dirty="0" smtClean="0">
                <a:latin typeface="Cambria" panose="02040503050406030204" pitchFamily="18" charset="0"/>
              </a:rPr>
              <a:t>       </a:t>
            </a:r>
            <a:endParaRPr lang="fr-FR" sz="3200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26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8670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4131" y="24440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Cambria" panose="02040503050406030204" pitchFamily="18" charset="0"/>
              </a:rPr>
              <a:t> ANALYSE STATISTIQUE</a:t>
            </a:r>
            <a:endParaRPr lang="fr-FR" sz="32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1579" y="1182827"/>
            <a:ext cx="9542686" cy="49755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 smtClean="0">
                <a:latin typeface="Cambria" panose="02040503050406030204" pitchFamily="18" charset="0"/>
              </a:rPr>
              <a:t>        </a:t>
            </a:r>
          </a:p>
          <a:p>
            <a:pPr marL="0" indent="0" algn="ctr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Régression logistique BACKWARD STEPWISE </a:t>
            </a:r>
          </a:p>
          <a:p>
            <a:pPr marL="0" indent="0" algn="ctr">
              <a:buNone/>
            </a:pPr>
            <a:endParaRPr lang="fr-FR" sz="28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L’association entre les </a:t>
            </a:r>
          </a:p>
          <a:p>
            <a:pPr marL="0" indent="0" algn="ctr">
              <a:buNone/>
            </a:pP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</a:rPr>
              <a:t>             facteurs de risque potentiels et le LMU</a:t>
            </a:r>
          </a:p>
          <a:p>
            <a:pPr marL="0" indent="0" algn="ctr">
              <a:buNone/>
            </a:pPr>
            <a:endParaRPr lang="fr-FR" sz="28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         Seuil de signification statistique était de p &lt; 0,05.</a:t>
            </a:r>
          </a:p>
          <a:p>
            <a:pPr marL="0" indent="0" algn="ctr">
              <a:buNone/>
            </a:pP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27</a:t>
            </a:fld>
            <a:endParaRPr lang="fr-FR" sz="2400" b="1" dirty="0"/>
          </a:p>
        </p:txBody>
      </p:sp>
      <p:sp>
        <p:nvSpPr>
          <p:cNvPr id="6" name="Flèche vers le bas 5"/>
          <p:cNvSpPr/>
          <p:nvPr/>
        </p:nvSpPr>
        <p:spPr>
          <a:xfrm>
            <a:off x="5702926" y="2251215"/>
            <a:ext cx="734096" cy="425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1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190" y="-119270"/>
            <a:ext cx="10515600" cy="23853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800" b="1" dirty="0" smtClean="0">
                <a:latin typeface="Cambria" panose="02040503050406030204" pitchFamily="18" charset="0"/>
              </a:rPr>
              <a:t>Tableau. I. </a:t>
            </a:r>
            <a:r>
              <a:rPr lang="fr-FR" sz="1600" b="1" dirty="0" smtClean="0">
                <a:latin typeface="Cambria" panose="02040503050406030204" pitchFamily="18" charset="0"/>
              </a:rPr>
              <a:t>DETERMINANTS DU RISQUE DES LMU</a:t>
            </a:r>
            <a:endParaRPr lang="fr-FR" sz="1600" b="1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B0450D9F-64F1-48B8-8341-A1F61A900397}" type="datetime1">
              <a:rPr lang="fr-FR" smtClean="0"/>
              <a:t>08/12/2018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693713" y="717662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28</a:t>
            </a:fld>
            <a:endParaRPr lang="fr-FR" sz="24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00769"/>
              </p:ext>
            </p:extLst>
          </p:nvPr>
        </p:nvGraphicFramePr>
        <p:xfrm>
          <a:off x="1312152" y="310388"/>
          <a:ext cx="9403074" cy="6547612"/>
        </p:xfrm>
        <a:graphic>
          <a:graphicData uri="http://schemas.openxmlformats.org/drawingml/2006/table">
            <a:tbl>
              <a:tblPr firstRow="1"/>
              <a:tblGrid>
                <a:gridCol w="1940417"/>
                <a:gridCol w="895982"/>
                <a:gridCol w="1123399"/>
                <a:gridCol w="1861453"/>
                <a:gridCol w="745424"/>
                <a:gridCol w="1940417"/>
                <a:gridCol w="895982"/>
              </a:tblGrid>
              <a:tr h="479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 = 216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TEMOINS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n = 216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OR  BRUT</a:t>
                      </a:r>
                      <a:r>
                        <a:rPr lang="fr-FR" sz="1100" b="1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fr-FR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IC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AJUST</a:t>
                      </a:r>
                      <a:r>
                        <a:rPr lang="en-US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 </a:t>
                      </a:r>
                      <a:r>
                        <a:rPr lang="en-US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IC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années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≥35 années</a:t>
                      </a:r>
                      <a:endParaRPr lang="fr-FR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1.62 (1,103-2,400)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2.97 (1,722-5,139)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PARITÉ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2.81 (1,885-4,205)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3.95 (2,311-6,754)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ATCD Coll. de LMU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i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2.18 (1.321-3.609)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2.61 (1,376-4,986)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ATCD </a:t>
                      </a:r>
                      <a:r>
                        <a:rPr lang="fr-F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Pers. </a:t>
                      </a:r>
                      <a:r>
                        <a:rPr lang="fr-FR" sz="12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LMU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4.85 (2.646-8.864)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3.77 (1,885-7,565)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ALCOOLISME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i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  (0.158-0.502)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 (0,150-0,580)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MÉNOPAUSE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i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4,14 (2,247-7,633)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5,50 (2,615-11,517)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PROGESTÉRONE </a:t>
                      </a:r>
                      <a:r>
                        <a:rPr lang="fr-F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ng/ml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i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Elevé</a:t>
                      </a:r>
                      <a:endParaRPr lang="fr-FR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 17 (1,238-3,824)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0.007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2,32 (1,136-4,711)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25(OH) D, ng/</a:t>
                      </a: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moderée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 (0,803-2,835)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1.39 (0,632-3,055)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0.413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27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1400" b="1" i="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sévère</a:t>
                      </a:r>
                      <a:endParaRPr lang="fr-FR" sz="14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2.13 (1,181-3,875)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2.16 (1,035-4,517)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0.040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1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7539" y="53612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Cambria" panose="02040503050406030204" pitchFamily="18" charset="0"/>
              </a:rPr>
              <a:t>ETUDE DESCRIPTIVE TRANSVERSALE</a:t>
            </a:r>
            <a:endParaRPr lang="fr-FR" sz="32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7539" y="1817018"/>
            <a:ext cx="9910356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>
                <a:latin typeface="Cambria" panose="02040503050406030204" pitchFamily="18" charset="0"/>
              </a:rPr>
              <a:t> Double Objectifs :</a:t>
            </a:r>
          </a:p>
          <a:p>
            <a:pPr marL="0" indent="0">
              <a:buNone/>
            </a:pPr>
            <a:r>
              <a:rPr lang="fr-FR" sz="2800" b="1" dirty="0">
                <a:latin typeface="Cambria" panose="02040503050406030204" pitchFamily="18" charset="0"/>
              </a:rPr>
              <a:t> </a:t>
            </a:r>
            <a:r>
              <a:rPr lang="fr-FR" sz="2800" b="1" dirty="0" smtClean="0">
                <a:latin typeface="Cambria" panose="02040503050406030204" pitchFamily="18" charset="0"/>
              </a:rPr>
              <a:t>            </a:t>
            </a:r>
            <a:r>
              <a:rPr lang="fr-FR" sz="2800" dirty="0" smtClean="0">
                <a:latin typeface="Cambria" panose="02040503050406030204" pitchFamily="18" charset="0"/>
              </a:rPr>
              <a:t>1. Déterminer les types histopathologiques des LMU </a:t>
            </a:r>
          </a:p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            2.  Evaluer l’expression des gènes Bcl-2 et LMP1</a:t>
            </a:r>
          </a:p>
          <a:p>
            <a:pPr marL="0" indent="0">
              <a:buNone/>
            </a:pPr>
            <a:endParaRPr lang="fr-FR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800" b="1" dirty="0" smtClean="0">
                <a:latin typeface="Cambria" panose="02040503050406030204" pitchFamily="18" charset="0"/>
              </a:rPr>
              <a:t>Echantillon :    </a:t>
            </a:r>
            <a:r>
              <a:rPr lang="fr-FR" sz="2800" dirty="0" smtClean="0">
                <a:latin typeface="Cambria" panose="02040503050406030204" pitchFamily="18" charset="0"/>
              </a:rPr>
              <a:t>105 biopsies de tissus léiomyomateux </a:t>
            </a:r>
          </a:p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                              </a:t>
            </a:r>
            <a:endParaRPr lang="fr-FR" sz="2800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29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7969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515" y="194456"/>
            <a:ext cx="10515600" cy="92309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latin typeface="Cambria" panose="02040503050406030204" pitchFamily="18" charset="0"/>
              </a:rPr>
              <a:t>I. INTRODUSTION      </a:t>
            </a:r>
            <a:br>
              <a:rPr lang="fr-FR" sz="3200" b="1" dirty="0" smtClean="0">
                <a:latin typeface="Cambria" panose="02040503050406030204" pitchFamily="18" charset="0"/>
              </a:rPr>
            </a:br>
            <a:r>
              <a:rPr lang="fr-FR" sz="3200" b="1" dirty="0">
                <a:latin typeface="Cambria" panose="02040503050406030204" pitchFamily="18" charset="0"/>
              </a:rPr>
              <a:t/>
            </a:r>
            <a:br>
              <a:rPr lang="fr-FR" sz="3200" b="1" dirty="0">
                <a:latin typeface="Cambria" panose="02040503050406030204" pitchFamily="18" charset="0"/>
              </a:rPr>
            </a:br>
            <a:r>
              <a:rPr lang="fr-FR" sz="3200" b="1" dirty="0" smtClean="0">
                <a:latin typeface="Cambria" panose="02040503050406030204" pitchFamily="18" charset="0"/>
              </a:rPr>
              <a:t> </a:t>
            </a:r>
            <a:br>
              <a:rPr lang="fr-FR" sz="3200" b="1" dirty="0" smtClean="0">
                <a:latin typeface="Cambria" panose="02040503050406030204" pitchFamily="18" charset="0"/>
              </a:rPr>
            </a:br>
            <a:endParaRPr lang="fr-FR" sz="32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815" y="1074919"/>
            <a:ext cx="11049000" cy="5098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 smtClean="0">
                <a:latin typeface="Cambria" panose="02040503050406030204" pitchFamily="18" charset="0"/>
              </a:rPr>
              <a:t>I.1. CONTEXTE </a:t>
            </a:r>
          </a:p>
          <a:p>
            <a:pPr marL="0" indent="0" algn="ctr">
              <a:buNone/>
            </a:pPr>
            <a:r>
              <a:rPr lang="fr-FR" sz="3200" b="1" dirty="0" smtClean="0">
                <a:latin typeface="Cambria" panose="020405030504060302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fr-FR" sz="3200" b="1" dirty="0" smtClean="0">
                <a:latin typeface="Cambria" panose="02040503050406030204" pitchFamily="18" charset="0"/>
              </a:rPr>
              <a:t>LEIOMYOME UTERIN (LMU)</a:t>
            </a:r>
          </a:p>
          <a:p>
            <a:pPr marL="0" indent="0" algn="ctr">
              <a:buNone/>
            </a:pPr>
            <a:endParaRPr lang="fr-FR" sz="28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=  Fibrome Utérin = Myome Utérin= Fibromyome Utérin</a:t>
            </a:r>
          </a:p>
          <a:p>
            <a:pPr marL="0" indent="0" algn="ctr">
              <a:buNone/>
            </a:pPr>
            <a:endParaRPr lang="fr-FR" sz="24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        =  </a:t>
            </a:r>
            <a:r>
              <a:rPr lang="fr-FR" sz="2400" dirty="0" smtClean="0">
                <a:latin typeface="Cambria" panose="02040503050406030204" pitchFamily="18" charset="0"/>
              </a:rPr>
              <a:t>Tumeurs monoclonales, bénignes  et </a:t>
            </a:r>
            <a:r>
              <a:rPr lang="fr-FR" sz="2400" dirty="0" smtClean="0">
                <a:latin typeface="Cambria" panose="02040503050406030204" pitchFamily="18" charset="0"/>
              </a:rPr>
              <a:t>ubiquitaires </a:t>
            </a:r>
            <a:r>
              <a:rPr lang="fr-FR" sz="2400" dirty="0" smtClean="0">
                <a:latin typeface="Cambria" panose="02040503050406030204" pitchFamily="18" charset="0"/>
              </a:rPr>
              <a:t>du myomètre.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</a:t>
            </a:r>
            <a:r>
              <a:rPr lang="fr-FR" sz="1900" b="1" dirty="0" smtClean="0">
                <a:latin typeface="Cambria" panose="02040503050406030204" pitchFamily="18" charset="0"/>
              </a:rPr>
              <a:t>                       </a:t>
            </a:r>
          </a:p>
          <a:p>
            <a:pPr marL="0" indent="0">
              <a:buNone/>
            </a:pPr>
            <a:r>
              <a:rPr lang="fr-FR" sz="1900" b="1" dirty="0">
                <a:latin typeface="Cambria" panose="02040503050406030204" pitchFamily="18" charset="0"/>
              </a:rPr>
              <a:t> </a:t>
            </a:r>
            <a:r>
              <a:rPr lang="fr-FR" sz="1900" b="1" dirty="0" smtClean="0">
                <a:latin typeface="Cambria" panose="02040503050406030204" pitchFamily="18" charset="0"/>
              </a:rPr>
              <a:t>                  </a:t>
            </a:r>
            <a:endParaRPr lang="fr-FR" sz="1600" dirty="0" smtClean="0">
              <a:latin typeface="Cambria" panose="02040503050406030204" pitchFamily="18" charset="0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00E-6949-42FF-9291-1E688AC9BDDB}" type="datetime1">
              <a:rPr lang="fr-FR" smtClean="0"/>
              <a:t>08/12/2018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-558085" y="752429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3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1523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2615" y="147592"/>
            <a:ext cx="8911687" cy="528797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atin typeface="Cambria" panose="02040503050406030204" pitchFamily="18" charset="0"/>
              </a:rPr>
              <a:t>METHODE</a:t>
            </a:r>
            <a:endParaRPr lang="fr-FR" sz="32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1579" y="637799"/>
            <a:ext cx="10534360" cy="55312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Les types histopathologiques des LMU recherchés  étaient 7</a:t>
            </a: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(OMS)  :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L. cellulaire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L. hémorragique</a:t>
            </a:r>
            <a:endParaRPr lang="fr-FR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L. mitotiquement actif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L. épitélioide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L. atypique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L. myxoide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Lipoléiomyome </a:t>
            </a:r>
            <a:endParaRPr lang="fr-FR" sz="2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mbria" panose="02040503050406030204" pitchFamily="18" charset="0"/>
              </a:rPr>
              <a:t>Expression des gènes codant pour les protéines Bcl-2</a:t>
            </a: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et  LMP1 était :    positive ou négative.</a:t>
            </a:r>
            <a:endParaRPr lang="fr-FR" sz="2400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30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5858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4131" y="244405"/>
            <a:ext cx="8911687" cy="128089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Cambria" panose="02040503050406030204" pitchFamily="18" charset="0"/>
              </a:rPr>
              <a:t> </a:t>
            </a:r>
            <a:r>
              <a:rPr lang="fr-FR" sz="2400" b="1" dirty="0" smtClean="0">
                <a:latin typeface="Cambria" panose="02040503050406030204" pitchFamily="18" charset="0"/>
              </a:rPr>
              <a:t>ANALYSE STATISTIQUE:</a:t>
            </a:r>
            <a:endParaRPr lang="fr-FR" sz="24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6068" y="1154898"/>
            <a:ext cx="10728101" cy="57031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mbria" panose="02040503050406030204" pitchFamily="18" charset="0"/>
              </a:rPr>
              <a:t>Les proportions  de différents types histopathologiques des LMU   et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l’expression des gènes codant pour les protéines Bcl-2 et LMP1 étaient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exprimées en %. 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mbria" panose="02040503050406030204" pitchFamily="18" charset="0"/>
              </a:rPr>
              <a:t>Comparaison des  proportions de l’expression des gènes codant pour  </a:t>
            </a:r>
            <a:r>
              <a:rPr lang="fr-FR" sz="2400" dirty="0">
                <a:latin typeface="Cambria" panose="02040503050406030204" pitchFamily="18" charset="0"/>
              </a:rPr>
              <a:t>l</a:t>
            </a:r>
            <a:r>
              <a:rPr lang="fr-FR" sz="2400" dirty="0" smtClean="0">
                <a:latin typeface="Cambria" panose="02040503050406030204" pitchFamily="18" charset="0"/>
              </a:rPr>
              <a:t>es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protéines Bcl-2 et LMP1 selon  les différents  types  histopathologiques des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LMU était faite à l’aide du test Chi 2  d’homogénéité.</a:t>
            </a:r>
          </a:p>
          <a:p>
            <a:pPr marL="0" indent="0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mbria" panose="02040503050406030204" pitchFamily="18" charset="0"/>
              </a:rPr>
              <a:t>Seuil de signification statistique était de p &lt; 0,05.</a:t>
            </a:r>
          </a:p>
          <a:p>
            <a:pPr marL="0" indent="0">
              <a:buNone/>
            </a:pPr>
            <a:endParaRPr lang="fr-F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/>
              <a:t>           </a:t>
            </a:r>
            <a:r>
              <a:rPr lang="fr-FR" sz="2400" b="1" dirty="0" smtClean="0">
                <a:latin typeface="Cambria" panose="02040503050406030204" pitchFamily="18" charset="0"/>
              </a:rPr>
              <a:t>RESULTATS :      </a:t>
            </a:r>
            <a:r>
              <a:rPr lang="fr-FR" dirty="0" smtClean="0">
                <a:latin typeface="Cambria" panose="02040503050406030204" pitchFamily="18" charset="0"/>
              </a:rPr>
              <a:t>TABLEAUX II, III, IV et LES FIGURES 3 et 4.</a:t>
            </a:r>
            <a:endParaRPr lang="fr-FR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31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0666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278"/>
          </a:xfrm>
        </p:spPr>
        <p:txBody>
          <a:bodyPr>
            <a:normAutofit/>
          </a:bodyPr>
          <a:lstStyle/>
          <a:p>
            <a:r>
              <a:rPr lang="fr-FR" sz="1800" b="1" dirty="0">
                <a:latin typeface="Cambria" panose="02040503050406030204" pitchFamily="18" charset="0"/>
              </a:rPr>
              <a:t/>
            </a:r>
            <a:br>
              <a:rPr lang="fr-FR" sz="1800" b="1" dirty="0">
                <a:latin typeface="Cambria" panose="02040503050406030204" pitchFamily="18" charset="0"/>
              </a:rPr>
            </a:br>
            <a:r>
              <a:rPr lang="fr-FR" sz="1800" b="1" dirty="0" smtClean="0">
                <a:latin typeface="Cambria" panose="02040503050406030204" pitchFamily="18" charset="0"/>
              </a:rPr>
              <a:t>                           </a:t>
            </a:r>
            <a:r>
              <a:rPr lang="fr-FR" sz="2400" b="1" dirty="0" smtClean="0">
                <a:latin typeface="Cambria" panose="02040503050406030204" pitchFamily="18" charset="0"/>
              </a:rPr>
              <a:t>Tableau II: TYPES  HISTOPATHOLOGIQUES DES LMU</a:t>
            </a:r>
            <a:endParaRPr lang="fr-FR" sz="2400" b="1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741D2-7E6B-41E4-82C2-8F02829EB1C7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321704" y="759853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32</a:t>
            </a:fld>
            <a:r>
              <a:rPr lang="fr-FR" sz="2400" b="1" dirty="0" smtClean="0"/>
              <a:t> </a:t>
            </a:r>
            <a:endParaRPr lang="fr-FR" sz="24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59170"/>
              </p:ext>
            </p:extLst>
          </p:nvPr>
        </p:nvGraphicFramePr>
        <p:xfrm>
          <a:off x="2825088" y="1869743"/>
          <a:ext cx="6264320" cy="3616657"/>
        </p:xfrm>
        <a:graphic>
          <a:graphicData uri="http://schemas.openxmlformats.org/drawingml/2006/table">
            <a:tbl>
              <a:tblPr firstRow="1" lastRow="1"/>
              <a:tblGrid>
                <a:gridCol w="3682445"/>
                <a:gridCol w="1256943"/>
                <a:gridCol w="1324932"/>
              </a:tblGrid>
              <a:tr h="342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DES LEIOMYOMES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Léiomyome               </a:t>
                      </a:r>
                      <a:r>
                        <a:rPr lang="fr-FR" sz="1600" b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CELLULAIRE</a:t>
                      </a:r>
                      <a:endParaRPr lang="fr-FR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72,38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54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Léiomyome       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MITOTIQUEMENT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ACTIF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11.42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Léiomyome              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HEMORRHAGIQUE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09,52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Léomyome                ATYPIQUE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02,85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Léiomyome               EPITHELIOIDE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02.85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Léiomyome               MYXOIDE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00.95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1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632653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600" dirty="0" smtClean="0"/>
              <a:t> </a:t>
            </a:r>
            <a:r>
              <a:rPr lang="fr-FR" sz="2000" b="1" dirty="0" err="1" smtClean="0">
                <a:latin typeface="Cambria" panose="02040503050406030204" pitchFamily="18" charset="0"/>
              </a:rPr>
              <a:t>Fig</a:t>
            </a:r>
            <a:r>
              <a:rPr lang="fr-FR" sz="2000" b="1" dirty="0">
                <a:latin typeface="Cambria" panose="02040503050406030204" pitchFamily="18" charset="0"/>
              </a:rPr>
              <a:t> 3</a:t>
            </a:r>
            <a:r>
              <a:rPr lang="fr-FR" sz="2000" b="1" dirty="0" smtClean="0">
                <a:latin typeface="Cambria" panose="02040503050406030204" pitchFamily="18" charset="0"/>
              </a:rPr>
              <a:t>. ASPECTS HISTOPATHOLOGIQUES DES LMU EN MICROSCOPIQUES OPTIQUE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>(HEX10)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2700" dirty="0" smtClean="0">
                <a:latin typeface="Cambria" panose="02040503050406030204" pitchFamily="18" charset="0"/>
              </a:rPr>
              <a:t>A: LMU CELLULAIRE</a:t>
            </a:r>
            <a:endParaRPr lang="fr-FR" sz="2700" dirty="0">
              <a:latin typeface="Cambria" panose="02040503050406030204" pitchFamily="18" charset="0"/>
            </a:endParaRP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53" b="74709"/>
          <a:stretch/>
        </p:blipFill>
        <p:spPr bwMode="auto">
          <a:xfrm>
            <a:off x="2554309" y="859302"/>
            <a:ext cx="7607121" cy="4940612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A15D-939B-4164-BFC5-F1FCA713FB89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394501" y="839050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33</a:t>
            </a:fld>
            <a:endParaRPr lang="fr-FR" sz="24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842457" y="1558343"/>
            <a:ext cx="437882" cy="65682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6326533"/>
          </a:xfrm>
        </p:spPr>
        <p:txBody>
          <a:bodyPr>
            <a:normAutofit/>
          </a:bodyPr>
          <a:lstStyle/>
          <a:p>
            <a:pPr algn="ctr"/>
            <a:r>
              <a:rPr lang="fr-FR" sz="1600" dirty="0" smtClean="0"/>
              <a:t> </a:t>
            </a:r>
            <a:r>
              <a:rPr lang="fr-FR" sz="2000" b="1" dirty="0" err="1" smtClean="0">
                <a:latin typeface="Cambria" panose="02040503050406030204" pitchFamily="18" charset="0"/>
              </a:rPr>
              <a:t>Fig</a:t>
            </a:r>
            <a:r>
              <a:rPr lang="fr-FR" sz="2000" b="1" dirty="0">
                <a:latin typeface="Cambria" panose="02040503050406030204" pitchFamily="18" charset="0"/>
              </a:rPr>
              <a:t> 3</a:t>
            </a:r>
            <a:r>
              <a:rPr lang="fr-FR" sz="2000" b="1" dirty="0" smtClean="0">
                <a:latin typeface="Cambria" panose="02040503050406030204" pitchFamily="18" charset="0"/>
              </a:rPr>
              <a:t>. ASPECTS HISTOPATHOLOGIQUES DES LMU EN MICROSCOPIQUES OPTIQUE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>(HEX10)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</a:rPr>
              <a:t>B: LMU HEMMORRAGIQUE</a:t>
            </a:r>
            <a:endParaRPr lang="fr-FR" sz="2400" dirty="0">
              <a:latin typeface="Cambria" panose="02040503050406030204" pitchFamily="18" charset="0"/>
            </a:endParaRP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5" t="-103" r="-523" b="74157"/>
          <a:stretch/>
        </p:blipFill>
        <p:spPr bwMode="auto">
          <a:xfrm>
            <a:off x="2515672" y="779487"/>
            <a:ext cx="7997780" cy="4737806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A15D-939B-4164-BFC5-F1FCA713FB89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227528" y="728015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34</a:t>
            </a:fld>
            <a:endParaRPr lang="fr-FR" sz="24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112913" y="2727310"/>
            <a:ext cx="605307" cy="50913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0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632653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000" dirty="0" smtClean="0"/>
              <a:t> </a:t>
            </a:r>
            <a:r>
              <a:rPr lang="fr-FR" sz="2000" b="1" dirty="0" err="1" smtClean="0">
                <a:latin typeface="Cambria" panose="02040503050406030204" pitchFamily="18" charset="0"/>
              </a:rPr>
              <a:t>Fig</a:t>
            </a:r>
            <a:r>
              <a:rPr lang="fr-FR" sz="2000" b="1" dirty="0">
                <a:latin typeface="Cambria" panose="02040503050406030204" pitchFamily="18" charset="0"/>
              </a:rPr>
              <a:t> 3</a:t>
            </a:r>
            <a:r>
              <a:rPr lang="fr-FR" sz="2000" b="1" dirty="0" smtClean="0">
                <a:latin typeface="Cambria" panose="02040503050406030204" pitchFamily="18" charset="0"/>
              </a:rPr>
              <a:t>. ASPECTS HISTOPATHOLOGIQUES DES LMU EN MICROSCOPIQUES OPTIQUE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>(HEX10)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2700" dirty="0" smtClean="0">
                <a:latin typeface="Cambria" panose="02040503050406030204" pitchFamily="18" charset="0"/>
              </a:rPr>
              <a:t>C: LMU MTOTIQUEMENT ACTIF</a:t>
            </a:r>
            <a:endParaRPr lang="fr-FR" sz="2700" dirty="0">
              <a:latin typeface="Cambria" panose="02040503050406030204" pitchFamily="18" charset="0"/>
            </a:endParaRP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3" r="50700" b="35593"/>
          <a:stretch/>
        </p:blipFill>
        <p:spPr bwMode="auto">
          <a:xfrm>
            <a:off x="2361577" y="923456"/>
            <a:ext cx="7838943" cy="4611756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A15D-939B-4164-BFC5-F1FCA713FB89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381623" y="740894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35</a:t>
            </a:fld>
            <a:endParaRPr lang="fr-FR" sz="24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228823" y="3438660"/>
            <a:ext cx="682580" cy="79848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1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6326533"/>
          </a:xfrm>
        </p:spPr>
        <p:txBody>
          <a:bodyPr>
            <a:normAutofit/>
          </a:bodyPr>
          <a:lstStyle/>
          <a:p>
            <a:pPr algn="ctr"/>
            <a:r>
              <a:rPr lang="fr-FR" sz="1600" dirty="0" smtClean="0"/>
              <a:t> </a:t>
            </a:r>
            <a:r>
              <a:rPr lang="fr-FR" sz="2000" b="1" dirty="0" err="1" smtClean="0">
                <a:latin typeface="Cambria" panose="02040503050406030204" pitchFamily="18" charset="0"/>
              </a:rPr>
              <a:t>Fig</a:t>
            </a:r>
            <a:r>
              <a:rPr lang="fr-FR" sz="2000" b="1" dirty="0">
                <a:latin typeface="Cambria" panose="02040503050406030204" pitchFamily="18" charset="0"/>
              </a:rPr>
              <a:t> 3</a:t>
            </a:r>
            <a:r>
              <a:rPr lang="fr-FR" sz="2000" b="1" dirty="0" smtClean="0">
                <a:latin typeface="Cambria" panose="02040503050406030204" pitchFamily="18" charset="0"/>
              </a:rPr>
              <a:t>. ASPECTS HISTOPATHOLOGIQUES DES LMU EN MICROSCOPIQUES OPTIQUE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>(HEX10)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</a:rPr>
              <a:t>D: LMU EPITHELIODE</a:t>
            </a:r>
            <a:endParaRPr lang="fr-FR" sz="2400" dirty="0">
              <a:latin typeface="Cambria" panose="02040503050406030204" pitchFamily="18" charset="0"/>
            </a:endParaRP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2" t="39468" r="1730" b="36887"/>
          <a:stretch/>
        </p:blipFill>
        <p:spPr bwMode="auto">
          <a:xfrm>
            <a:off x="2743201" y="861390"/>
            <a:ext cx="7392472" cy="4521979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A15D-939B-4164-BFC5-F1FCA713FB89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381623" y="740894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36</a:t>
            </a:fld>
            <a:endParaRPr lang="fr-FR" sz="24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323528" y="2362525"/>
            <a:ext cx="515155" cy="75985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6326533"/>
          </a:xfrm>
        </p:spPr>
        <p:txBody>
          <a:bodyPr>
            <a:normAutofit/>
          </a:bodyPr>
          <a:lstStyle/>
          <a:p>
            <a:pPr algn="ctr"/>
            <a:r>
              <a:rPr lang="fr-FR" sz="1600" dirty="0" smtClean="0"/>
              <a:t> </a:t>
            </a:r>
            <a:r>
              <a:rPr lang="fr-FR" sz="2000" b="1" dirty="0" err="1" smtClean="0">
                <a:latin typeface="Cambria" panose="02040503050406030204" pitchFamily="18" charset="0"/>
              </a:rPr>
              <a:t>Fig</a:t>
            </a:r>
            <a:r>
              <a:rPr lang="fr-FR" sz="2000" b="1" dirty="0">
                <a:latin typeface="Cambria" panose="02040503050406030204" pitchFamily="18" charset="0"/>
              </a:rPr>
              <a:t> 3</a:t>
            </a:r>
            <a:r>
              <a:rPr lang="fr-FR" sz="2000" b="1" dirty="0" smtClean="0">
                <a:latin typeface="Cambria" panose="02040503050406030204" pitchFamily="18" charset="0"/>
              </a:rPr>
              <a:t>. ASPECTS HISTOPATHOLOGIQUES DES LMU EN MICROSCOPIQUES OPTIQUE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>(HEX10)</a:t>
            </a: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</a:rPr>
              <a:t>E: LMU ATYPIQUE</a:t>
            </a:r>
            <a:endParaRPr lang="fr-FR" sz="2400" dirty="0">
              <a:latin typeface="Cambria" panose="02040503050406030204" pitchFamily="18" charset="0"/>
            </a:endParaRP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3" r="50850"/>
          <a:stretch/>
        </p:blipFill>
        <p:spPr bwMode="auto">
          <a:xfrm>
            <a:off x="2515673" y="766652"/>
            <a:ext cx="7845940" cy="4625101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A15D-939B-4164-BFC5-F1FCA713FB89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297740" y="766652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37</a:t>
            </a:fld>
            <a:endParaRPr lang="fr-FR" sz="24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953815" y="1326524"/>
            <a:ext cx="695459" cy="81136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7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1853"/>
            <a:ext cx="10515600" cy="6326533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/>
              <a:t> </a:t>
            </a:r>
            <a:r>
              <a:rPr lang="fr-FR" sz="2000" b="1" dirty="0" err="1" smtClean="0">
                <a:latin typeface="Cambria" panose="02040503050406030204" pitchFamily="18" charset="0"/>
              </a:rPr>
              <a:t>Fig</a:t>
            </a:r>
            <a:r>
              <a:rPr lang="fr-FR" sz="2000" b="1" dirty="0">
                <a:latin typeface="Cambria" panose="02040503050406030204" pitchFamily="18" charset="0"/>
              </a:rPr>
              <a:t> 3</a:t>
            </a:r>
            <a:r>
              <a:rPr lang="fr-FR" sz="2000" b="1" dirty="0" smtClean="0">
                <a:latin typeface="Cambria" panose="02040503050406030204" pitchFamily="18" charset="0"/>
              </a:rPr>
              <a:t>. ASPECTS HISTOPATHOLOGIQUES DES LMU EN MICROSCOPIQUES OPTIQUE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>(HEX10)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/>
            </a:r>
            <a:br>
              <a:rPr lang="fr-FR" sz="1600" b="1" dirty="0" smtClean="0">
                <a:latin typeface="Cambria" panose="02040503050406030204" pitchFamily="18" charset="0"/>
              </a:rPr>
            </a:br>
            <a:r>
              <a:rPr lang="fr-FR" sz="1600" b="1" dirty="0" smtClean="0">
                <a:latin typeface="Cambria" panose="02040503050406030204" pitchFamily="18" charset="0"/>
              </a:rPr>
              <a:t>         </a:t>
            </a:r>
            <a:r>
              <a:rPr lang="fr-FR" sz="2400" dirty="0" smtClean="0">
                <a:latin typeface="Cambria" panose="02040503050406030204" pitchFamily="18" charset="0"/>
              </a:rPr>
              <a:t>F: LMU MYXOIDE</a:t>
            </a:r>
            <a:endParaRPr lang="fr-FR" sz="2400" dirty="0">
              <a:latin typeface="Cambria" panose="02040503050406030204" pitchFamily="18" charset="0"/>
            </a:endParaRP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9" t="75253" r="1"/>
          <a:stretch/>
        </p:blipFill>
        <p:spPr bwMode="auto">
          <a:xfrm>
            <a:off x="2704564" y="936335"/>
            <a:ext cx="7476743" cy="4637980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A15D-939B-4164-BFC5-F1FCA713FB89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227528" y="753773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38</a:t>
            </a:fld>
            <a:endParaRPr lang="fr-FR" sz="2400" b="1" dirty="0"/>
          </a:p>
        </p:txBody>
      </p:sp>
      <p:sp>
        <p:nvSpPr>
          <p:cNvPr id="3" name="Ellipse 2"/>
          <p:cNvSpPr/>
          <p:nvPr/>
        </p:nvSpPr>
        <p:spPr>
          <a:xfrm>
            <a:off x="2704564" y="1060942"/>
            <a:ext cx="940158" cy="5280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</a:t>
            </a:r>
            <a:endParaRPr lang="fr-F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082602" y="2279561"/>
            <a:ext cx="888642" cy="60530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9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5434" y="488066"/>
            <a:ext cx="9912461" cy="1280890"/>
          </a:xfrm>
        </p:spPr>
        <p:txBody>
          <a:bodyPr>
            <a:normAutofit/>
          </a:bodyPr>
          <a:lstStyle/>
          <a:p>
            <a:pPr algn="ctr"/>
            <a:r>
              <a:rPr lang="fr-FR" sz="1600" dirty="0" smtClean="0"/>
              <a:t> </a:t>
            </a:r>
            <a:r>
              <a:rPr lang="fr-FR" sz="2000" b="1" dirty="0" smtClean="0">
                <a:latin typeface="Cambria" panose="02040503050406030204" pitchFamily="18" charset="0"/>
              </a:rPr>
              <a:t>Tableau </a:t>
            </a:r>
            <a:r>
              <a:rPr lang="fr-FR" sz="2000" b="1" dirty="0">
                <a:latin typeface="Cambria" panose="02040503050406030204" pitchFamily="18" charset="0"/>
              </a:rPr>
              <a:t>I</a:t>
            </a:r>
            <a:r>
              <a:rPr lang="fr-FR" sz="2000" b="1" dirty="0" smtClean="0">
                <a:latin typeface="Cambria" panose="02040503050406030204" pitchFamily="18" charset="0"/>
              </a:rPr>
              <a:t>II. EXPRESSION DES GENES CODANT POUR LES PROTEINES Bcl-2 et LMP1</a:t>
            </a:r>
            <a:endParaRPr lang="fr-FR" sz="2000" b="1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1324-52D0-4108-8457-8E18F0ABDAD6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551377" y="763386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39</a:t>
            </a:fld>
            <a:endParaRPr lang="fr-FR" sz="24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557022"/>
              </p:ext>
            </p:extLst>
          </p:nvPr>
        </p:nvGraphicFramePr>
        <p:xfrm>
          <a:off x="2290908" y="1690688"/>
          <a:ext cx="7857642" cy="4111752"/>
        </p:xfrm>
        <a:graphic>
          <a:graphicData uri="http://schemas.openxmlformats.org/drawingml/2006/table">
            <a:tbl>
              <a:tblPr firstRow="1" lastRow="1"/>
              <a:tblGrid>
                <a:gridCol w="3324920"/>
                <a:gridCol w="2266361"/>
                <a:gridCol w="2266361"/>
              </a:tblGrid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EXPRESSION DES MARQUEURS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 67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11.42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88.57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Bcl-2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                                                        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91,43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8.57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BAX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                                                 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9,50                                                 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90,50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LMP1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28,52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71,48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9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515" y="523942"/>
            <a:ext cx="10515600" cy="148107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>
                <a:latin typeface="Cambria" panose="02040503050406030204" pitchFamily="18" charset="0"/>
              </a:rPr>
              <a:t/>
            </a:r>
            <a:br>
              <a:rPr lang="fr-FR" sz="2400" b="1" dirty="0" smtClean="0">
                <a:latin typeface="Cambria" panose="02040503050406030204" pitchFamily="18" charset="0"/>
              </a:rPr>
            </a:br>
            <a:r>
              <a:rPr lang="fr-FR" b="1" dirty="0" smtClean="0">
                <a:latin typeface="Cambria" panose="02040503050406030204" pitchFamily="18" charset="0"/>
              </a:rPr>
              <a:t>LEIOMYOME UTERIN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5678" y="2005012"/>
            <a:ext cx="11049000" cy="50981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=  Problème de Santé Publique </a:t>
            </a:r>
            <a:r>
              <a:rPr lang="fr-FR" sz="2400" dirty="0" smtClean="0">
                <a:latin typeface="Cambria" panose="02040503050406030204" pitchFamily="18" charset="0"/>
              </a:rPr>
              <a:t>dans le monde à </a:t>
            </a:r>
            <a:r>
              <a:rPr lang="fr-FR" sz="2400" dirty="0" smtClean="0">
                <a:latin typeface="Cambria" panose="02040503050406030204" pitchFamily="18" charset="0"/>
              </a:rPr>
              <a:t>raisons:</a:t>
            </a:r>
            <a:endParaRPr lang="fr-FR" sz="2400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                               1. d’une prévalence toujours importante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                            2. d’une morbidité toujours préoccupante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                            3. </a:t>
            </a:r>
            <a:r>
              <a:rPr lang="fr-FR" sz="2400" dirty="0" smtClean="0">
                <a:latin typeface="Cambria" panose="02040503050406030204" pitchFamily="18" charset="0"/>
              </a:rPr>
              <a:t>d’un cout </a:t>
            </a:r>
            <a:r>
              <a:rPr lang="fr-FR" sz="2400" dirty="0" smtClean="0">
                <a:latin typeface="Cambria" panose="02040503050406030204" pitchFamily="18" charset="0"/>
              </a:rPr>
              <a:t>élevé de la prise en charge</a:t>
            </a:r>
            <a:endParaRPr lang="fr-FR" sz="1900" dirty="0" smtClean="0">
              <a:latin typeface="Cambria" panose="020405030504060302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1900" b="1" dirty="0" smtClean="0">
                <a:latin typeface="Cambria" panose="02040503050406030204" pitchFamily="18" charset="0"/>
              </a:rPr>
              <a:t>                       </a:t>
            </a:r>
          </a:p>
          <a:p>
            <a:pPr marL="0" indent="0">
              <a:buNone/>
            </a:pPr>
            <a:r>
              <a:rPr lang="fr-FR" sz="1900" b="1" dirty="0">
                <a:latin typeface="Cambria" panose="02040503050406030204" pitchFamily="18" charset="0"/>
              </a:rPr>
              <a:t> </a:t>
            </a:r>
            <a:r>
              <a:rPr lang="fr-FR" sz="1900" b="1" dirty="0" smtClean="0">
                <a:latin typeface="Cambria" panose="02040503050406030204" pitchFamily="18" charset="0"/>
              </a:rPr>
              <a:t>                  </a:t>
            </a:r>
            <a:endParaRPr lang="fr-FR" sz="1600" dirty="0" smtClean="0">
              <a:latin typeface="Cambria" panose="02040503050406030204" pitchFamily="18" charset="0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00E-6949-42FF-9291-1E688AC9BDDB}" type="datetime1">
              <a:rPr lang="fr-FR" smtClean="0"/>
              <a:t>08/12/2018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-558085" y="752429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4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130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570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200" dirty="0" smtClean="0"/>
              <a:t>              </a:t>
            </a:r>
            <a:r>
              <a:rPr lang="fr-FR" sz="2200" b="1" dirty="0" err="1" smtClean="0">
                <a:latin typeface="Cambria" panose="02040503050406030204" pitchFamily="18" charset="0"/>
              </a:rPr>
              <a:t>Fig</a:t>
            </a:r>
            <a:r>
              <a:rPr lang="fr-FR" sz="2200" b="1" dirty="0">
                <a:latin typeface="Cambria" panose="02040503050406030204" pitchFamily="18" charset="0"/>
              </a:rPr>
              <a:t> 4</a:t>
            </a:r>
            <a:r>
              <a:rPr lang="fr-FR" sz="2200" b="1" dirty="0" smtClean="0">
                <a:latin typeface="Cambria" panose="02040503050406030204" pitchFamily="18" charset="0"/>
              </a:rPr>
              <a:t>. ASPECTS IMMUNOHISTOCHIMIQUES  DE Ki67,Bcl-2,Bax ,LMP1 EN MICROSCOPIQUE  OPTIQUE</a:t>
            </a:r>
            <a:br>
              <a:rPr lang="fr-FR" sz="22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> </a:t>
            </a:r>
            <a:r>
              <a:rPr lang="fr-FR" sz="1400" b="1" dirty="0" smtClean="0">
                <a:latin typeface="Cambria" panose="02040503050406030204" pitchFamily="18" charset="0"/>
              </a:rPr>
              <a:t>  </a:t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2700" dirty="0">
                <a:latin typeface="Cambria" panose="02040503050406030204" pitchFamily="18" charset="0"/>
              </a:rPr>
              <a:t>A</a:t>
            </a:r>
            <a:r>
              <a:rPr lang="fr-FR" sz="2700" dirty="0" smtClean="0">
                <a:latin typeface="Cambria" panose="02040503050406030204" pitchFamily="18" charset="0"/>
              </a:rPr>
              <a:t> : POSITIVITE DE Bcl-2</a:t>
            </a: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endParaRPr lang="fr-FR" sz="1400" b="1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b="1" smtClean="0"/>
              <a:t>40</a:t>
            </a:fld>
            <a:endParaRPr lang="fr-FR" b="1" dirty="0"/>
          </a:p>
        </p:txBody>
      </p:sp>
      <p:grpSp>
        <p:nvGrpSpPr>
          <p:cNvPr id="7" name="Groupe 6"/>
          <p:cNvGrpSpPr>
            <a:grpSpLocks/>
          </p:cNvGrpSpPr>
          <p:nvPr/>
        </p:nvGrpSpPr>
        <p:grpSpPr>
          <a:xfrm>
            <a:off x="2743200" y="1152907"/>
            <a:ext cx="7057623" cy="4204704"/>
            <a:chOff x="3562996" y="0"/>
            <a:chExt cx="3200390" cy="2663825"/>
          </a:xfrm>
        </p:grpSpPr>
        <p:pic>
          <p:nvPicPr>
            <p:cNvPr id="13" name="Image 12" descr="C:\Users\Dr_INGALA\Desktop\flash 1\Images_pour_Dr_INGALA\Bcl2 957 a.bmp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63" b="43361"/>
            <a:stretch/>
          </p:blipFill>
          <p:spPr bwMode="auto">
            <a:xfrm>
              <a:off x="3562996" y="0"/>
              <a:ext cx="3200390" cy="26638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Ellipse 10"/>
            <p:cNvSpPr>
              <a:spLocks/>
            </p:cNvSpPr>
            <p:nvPr/>
          </p:nvSpPr>
          <p:spPr>
            <a:xfrm>
              <a:off x="3668617" y="55075"/>
              <a:ext cx="574040" cy="7618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BB</a:t>
              </a:r>
              <a:r>
                <a:rPr lang="fr-FR" sz="1200" dirty="0">
                  <a:solidFill>
                    <a:srgbClr val="000000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fr-FR" sz="1200" dirty="0">
                  <a:solidFill>
                    <a:srgbClr val="000000"/>
                  </a:solidFill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Connecteur droit avec flèche 2"/>
          <p:cNvCxnSpPr/>
          <p:nvPr/>
        </p:nvCxnSpPr>
        <p:spPr>
          <a:xfrm>
            <a:off x="6375042" y="2737518"/>
            <a:ext cx="991673" cy="69546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570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000" dirty="0" smtClean="0"/>
              <a:t>              </a:t>
            </a:r>
            <a:r>
              <a:rPr lang="fr-FR" sz="2000" b="1" dirty="0" err="1" smtClean="0">
                <a:latin typeface="Cambria" panose="02040503050406030204" pitchFamily="18" charset="0"/>
              </a:rPr>
              <a:t>Fig</a:t>
            </a:r>
            <a:r>
              <a:rPr lang="fr-FR" sz="2000" b="1" dirty="0">
                <a:latin typeface="Cambria" panose="02040503050406030204" pitchFamily="18" charset="0"/>
              </a:rPr>
              <a:t> 4</a:t>
            </a:r>
            <a:r>
              <a:rPr lang="fr-FR" sz="2000" b="1" dirty="0" smtClean="0">
                <a:latin typeface="Cambria" panose="02040503050406030204" pitchFamily="18" charset="0"/>
              </a:rPr>
              <a:t>. ASPECTS IMMUNOHISTOCHIMIQUES  DE Ki67,Bcl-2,Bax ,LMP1 EN MICROSCOPIQUE  OPTIQUE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</a:rPr>
              <a:t> </a:t>
            </a:r>
            <a:r>
              <a:rPr lang="fr-FR" sz="2000" b="1" dirty="0" smtClean="0">
                <a:latin typeface="Cambria" panose="02040503050406030204" pitchFamily="18" charset="0"/>
              </a:rPr>
              <a:t>  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1400" b="1" dirty="0">
                <a:latin typeface="Cambria" panose="02040503050406030204" pitchFamily="18" charset="0"/>
              </a:rPr>
              <a:t/>
            </a:r>
            <a:br>
              <a:rPr lang="fr-FR" sz="1400" b="1" dirty="0">
                <a:latin typeface="Cambria" panose="02040503050406030204" pitchFamily="18" charset="0"/>
              </a:rPr>
            </a:b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r>
              <a:rPr lang="fr-FR" sz="2700" dirty="0" smtClean="0">
                <a:latin typeface="Cambria" panose="02040503050406030204" pitchFamily="18" charset="0"/>
              </a:rPr>
              <a:t>B : POSITIVITE DE LMP1</a:t>
            </a:r>
            <a:r>
              <a:rPr lang="fr-FR" sz="1400" b="1" dirty="0" smtClean="0">
                <a:latin typeface="Cambria" panose="02040503050406030204" pitchFamily="18" charset="0"/>
              </a:rPr>
              <a:t/>
            </a:r>
            <a:br>
              <a:rPr lang="fr-FR" sz="1400" b="1" dirty="0" smtClean="0">
                <a:latin typeface="Cambria" panose="02040503050406030204" pitchFamily="18" charset="0"/>
              </a:rPr>
            </a:br>
            <a:endParaRPr lang="fr-FR" sz="1400" b="1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b="1" smtClean="0"/>
              <a:t>41</a:t>
            </a:fld>
            <a:endParaRPr lang="fr-FR" b="1" dirty="0"/>
          </a:p>
        </p:txBody>
      </p:sp>
      <p:grpSp>
        <p:nvGrpSpPr>
          <p:cNvPr id="16" name="Groupe 15"/>
          <p:cNvGrpSpPr>
            <a:grpSpLocks/>
          </p:cNvGrpSpPr>
          <p:nvPr/>
        </p:nvGrpSpPr>
        <p:grpSpPr>
          <a:xfrm>
            <a:off x="2897747" y="1152907"/>
            <a:ext cx="7134895" cy="4050158"/>
            <a:chOff x="3563007" y="0"/>
            <a:chExt cx="3200400" cy="2066925"/>
          </a:xfrm>
        </p:grpSpPr>
        <p:pic>
          <p:nvPicPr>
            <p:cNvPr id="17" name="Image 16" descr="C:\Users\Dr_INGALA\Desktop\flash 1\Images_pour_Dr_INGALA\LMP1 659 A.bmp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8150" b="32511"/>
            <a:stretch/>
          </p:blipFill>
          <p:spPr bwMode="auto">
            <a:xfrm>
              <a:off x="3563007" y="0"/>
              <a:ext cx="3200400" cy="20669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Ellipse 18"/>
            <p:cNvSpPr/>
            <p:nvPr/>
          </p:nvSpPr>
          <p:spPr>
            <a:xfrm>
              <a:off x="3591003" y="22678"/>
              <a:ext cx="574013" cy="49405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kern="0" dirty="0" smtClean="0">
                  <a:solidFill>
                    <a:srgbClr val="000000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Connecteur droit avec flèche 2"/>
          <p:cNvCxnSpPr/>
          <p:nvPr/>
        </p:nvCxnSpPr>
        <p:spPr>
          <a:xfrm>
            <a:off x="5151549" y="1648496"/>
            <a:ext cx="1068947" cy="72121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5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053" y="182563"/>
            <a:ext cx="10515600" cy="974278"/>
          </a:xfrm>
        </p:spPr>
        <p:txBody>
          <a:bodyPr>
            <a:normAutofit/>
          </a:bodyPr>
          <a:lstStyle/>
          <a:p>
            <a:r>
              <a:rPr lang="fr-FR" sz="1800" b="1" dirty="0" smtClean="0">
                <a:latin typeface="Cambria" panose="02040503050406030204" pitchFamily="18" charset="0"/>
              </a:rPr>
              <a:t> </a:t>
            </a:r>
            <a:r>
              <a:rPr lang="fr-FR" sz="2200" b="1" dirty="0" smtClean="0">
                <a:latin typeface="Cambria" panose="02040503050406030204" pitchFamily="18" charset="0"/>
              </a:rPr>
              <a:t>Tableau IV.  EXPRESSION DES GENES CODANT POUR LES PROTEINES Bcl-2 et    </a:t>
            </a:r>
            <a:r>
              <a:rPr lang="fr-FR" sz="2200" b="1" dirty="0">
                <a:latin typeface="Cambria" panose="02040503050406030204" pitchFamily="18" charset="0"/>
              </a:rPr>
              <a:t/>
            </a:r>
            <a:br>
              <a:rPr lang="fr-FR" sz="2200" b="1" dirty="0">
                <a:latin typeface="Cambria" panose="02040503050406030204" pitchFamily="18" charset="0"/>
              </a:rPr>
            </a:br>
            <a:r>
              <a:rPr lang="fr-FR" sz="2200" b="1" dirty="0" smtClean="0">
                <a:latin typeface="Cambria" panose="02040503050406030204" pitchFamily="18" charset="0"/>
              </a:rPr>
              <a:t>                                  LMP1 SELON  LE TYPE  HISTOPATHOLOGIQUE DES LMU</a:t>
            </a:r>
            <a:endParaRPr lang="fr-FR" sz="2200" b="1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6C73-F9CC-41B0-AE4A-A4865311474D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533400" y="669702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42</a:t>
            </a:fld>
            <a:r>
              <a:rPr lang="fr-FR" sz="2400" b="1" dirty="0" smtClean="0"/>
              <a:t>  </a:t>
            </a:r>
            <a:endParaRPr lang="fr-FR" sz="24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608981"/>
              </p:ext>
            </p:extLst>
          </p:nvPr>
        </p:nvGraphicFramePr>
        <p:xfrm>
          <a:off x="1146221" y="1438901"/>
          <a:ext cx="9659153" cy="4791810"/>
        </p:xfrm>
        <a:graphic>
          <a:graphicData uri="http://schemas.openxmlformats.org/drawingml/2006/table">
            <a:tbl>
              <a:tblPr firstRow="1"/>
              <a:tblGrid>
                <a:gridCol w="2126861"/>
                <a:gridCol w="1636401"/>
                <a:gridCol w="1471378"/>
                <a:gridCol w="1315582"/>
                <a:gridCol w="1472530"/>
                <a:gridCol w="1636401"/>
              </a:tblGrid>
              <a:tr h="62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POSITIVITE  DES MARQUEURS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LMC.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LMA.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LMH.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AUTRES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Ki67(%)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Bcl-2 (%)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0.0000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BAX (%)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01,7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LMP1(%)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5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Moins 2"/>
          <p:cNvSpPr/>
          <p:nvPr/>
        </p:nvSpPr>
        <p:spPr>
          <a:xfrm flipV="1">
            <a:off x="-533400" y="1931831"/>
            <a:ext cx="13038786" cy="12878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1941" y="147337"/>
            <a:ext cx="8911687" cy="1280890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Cambria" panose="02040503050406030204" pitchFamily="18" charset="0"/>
              </a:rPr>
              <a:t/>
            </a:r>
            <a:br>
              <a:rPr lang="fr-FR" sz="2800" dirty="0" smtClean="0">
                <a:latin typeface="Cambria" panose="02040503050406030204" pitchFamily="18" charset="0"/>
              </a:rPr>
            </a:b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</a:rPr>
              <a:t>      </a:t>
            </a:r>
            <a:r>
              <a:rPr lang="fr-FR" sz="2800" b="1" dirty="0" smtClean="0">
                <a:latin typeface="Cambria" panose="02040503050406030204" pitchFamily="18" charset="0"/>
              </a:rPr>
              <a:t>ETUDE  DESCRIPTIVE D’ASSOCIATION</a:t>
            </a:r>
            <a:endParaRPr lang="fr-FR" sz="28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8372" y="1871455"/>
            <a:ext cx="10298827" cy="4629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</a:t>
            </a:r>
            <a:r>
              <a:rPr lang="fr-FR" sz="2800" b="1" dirty="0" smtClean="0">
                <a:latin typeface="Cambria" panose="02040503050406030204" pitchFamily="18" charset="0"/>
              </a:rPr>
              <a:t>Objectif :</a:t>
            </a:r>
            <a:endParaRPr lang="fr-FR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   Evaluer l’association entre l’hypovitaminose D sévère et    </a:t>
            </a:r>
          </a:p>
          <a:p>
            <a:pPr marL="0" indent="0">
              <a:buNone/>
            </a:pP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</a:rPr>
              <a:t>   l’expression des gènes codant pour les protéines Bcl-2 et LMP1.</a:t>
            </a:r>
          </a:p>
          <a:p>
            <a:pPr marL="0" indent="0">
              <a:buNone/>
            </a:pPr>
            <a:endParaRPr lang="fr-FR" sz="2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800" b="1" dirty="0" smtClean="0">
                <a:latin typeface="Cambria" panose="02040503050406030204" pitchFamily="18" charset="0"/>
              </a:rPr>
              <a:t> Echantillon:  </a:t>
            </a:r>
          </a:p>
          <a:p>
            <a:pPr marL="0" indent="0">
              <a:buNone/>
            </a:pPr>
            <a:r>
              <a:rPr lang="fr-FR" sz="2800" b="1" dirty="0" smtClean="0">
                <a:latin typeface="Cambria" panose="02040503050406030204" pitchFamily="18" charset="0"/>
              </a:rPr>
              <a:t>    </a:t>
            </a:r>
            <a:r>
              <a:rPr lang="fr-FR" sz="2800" dirty="0" smtClean="0">
                <a:latin typeface="Cambria" panose="02040503050406030204" pitchFamily="18" charset="0"/>
              </a:rPr>
              <a:t>105 biopsies de tissu léiomyomateux au profil    </a:t>
            </a:r>
          </a:p>
          <a:p>
            <a:pPr marL="0" indent="0">
              <a:buNone/>
            </a:pP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</a:rPr>
              <a:t>    immunohistochimique connu provenant de 105 patientes au    </a:t>
            </a:r>
          </a:p>
          <a:p>
            <a:pPr marL="0" indent="0">
              <a:buNone/>
            </a:pP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</a:rPr>
              <a:t>    profil vitaminique D était également connu.</a:t>
            </a:r>
          </a:p>
          <a:p>
            <a:pPr marL="0" indent="0" algn="ctr">
              <a:buNone/>
            </a:pPr>
            <a:endParaRPr lang="fr-FR" sz="2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                                   </a:t>
            </a:r>
            <a:endParaRPr lang="fr-FR" sz="2800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b="1" smtClean="0"/>
              <a:t>43</a:t>
            </a:fld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913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2615" y="147592"/>
            <a:ext cx="8911687" cy="1005315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Cambria" panose="02040503050406030204" pitchFamily="18" charset="0"/>
              </a:rPr>
              <a:t>VARIABLES D’INTÉRÊT :</a:t>
            </a:r>
            <a:endParaRPr lang="fr-FR" sz="28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0662" y="969604"/>
            <a:ext cx="9697233" cy="5531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smtClean="0">
                <a:latin typeface="Cambria" panose="02040503050406030204" pitchFamily="18" charset="0"/>
              </a:rPr>
              <a:t> </a:t>
            </a:r>
            <a:r>
              <a:rPr lang="fr-FR" sz="3200" dirty="0" smtClean="0">
                <a:latin typeface="Cambria" panose="02040503050406030204" pitchFamily="18" charset="0"/>
              </a:rPr>
              <a:t>1.    Age</a:t>
            </a:r>
            <a:endParaRPr lang="fr-FR" sz="3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3200" dirty="0" smtClean="0">
                <a:latin typeface="Cambria" panose="02040503050406030204" pitchFamily="18" charset="0"/>
              </a:rPr>
              <a:t> 2.    Parité</a:t>
            </a:r>
          </a:p>
          <a:p>
            <a:pPr marL="0" indent="0">
              <a:buNone/>
            </a:pPr>
            <a:r>
              <a:rPr lang="fr-FR" sz="3200" dirty="0" smtClean="0">
                <a:latin typeface="Cambria" panose="02040503050406030204" pitchFamily="18" charset="0"/>
              </a:rPr>
              <a:t> 3.    Antécédent  personnel de LMU, HTA et DS</a:t>
            </a:r>
          </a:p>
          <a:p>
            <a:pPr marL="0" indent="0">
              <a:buNone/>
            </a:pPr>
            <a:r>
              <a:rPr lang="fr-FR" sz="3200" dirty="0" smtClean="0">
                <a:latin typeface="Cambria" panose="02040503050406030204" pitchFamily="18" charset="0"/>
              </a:rPr>
              <a:t> 4.    Cycle menstruel </a:t>
            </a:r>
          </a:p>
          <a:p>
            <a:pPr marL="0" indent="0">
              <a:buNone/>
            </a:pPr>
            <a:r>
              <a:rPr lang="fr-FR" sz="3200" dirty="0" smtClean="0">
                <a:latin typeface="Cambria" panose="02040503050406030204" pitchFamily="18" charset="0"/>
              </a:rPr>
              <a:t> 5.    IMC </a:t>
            </a:r>
          </a:p>
          <a:p>
            <a:pPr marL="0" indent="0">
              <a:buNone/>
            </a:pPr>
            <a:r>
              <a:rPr lang="fr-FR" sz="3200" dirty="0">
                <a:latin typeface="Cambria" panose="02040503050406030204" pitchFamily="18" charset="0"/>
              </a:rPr>
              <a:t> </a:t>
            </a:r>
            <a:r>
              <a:rPr lang="fr-FR" sz="3200" dirty="0" smtClean="0">
                <a:latin typeface="Cambria" panose="02040503050406030204" pitchFamily="18" charset="0"/>
              </a:rPr>
              <a:t>6.    Concentration sérique en vitamine D </a:t>
            </a:r>
            <a:endParaRPr lang="fr-FR" sz="3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3200" dirty="0" smtClean="0">
                <a:latin typeface="Cambria" panose="02040503050406030204" pitchFamily="18" charset="0"/>
              </a:rPr>
              <a:t> 7.    Expression des gènes codant pour les </a:t>
            </a:r>
            <a:r>
              <a:rPr lang="fr-FR" sz="3200" dirty="0">
                <a:latin typeface="Cambria" panose="02040503050406030204" pitchFamily="18" charset="0"/>
              </a:rPr>
              <a:t> </a:t>
            </a:r>
            <a:r>
              <a:rPr lang="fr-FR" sz="3200" dirty="0" smtClean="0">
                <a:latin typeface="Cambria" panose="02040503050406030204" pitchFamily="18" charset="0"/>
              </a:rPr>
              <a:t>protéines : </a:t>
            </a:r>
          </a:p>
          <a:p>
            <a:pPr marL="0" indent="0">
              <a:buNone/>
            </a:pPr>
            <a:r>
              <a:rPr lang="fr-FR" sz="3200" dirty="0" smtClean="0">
                <a:latin typeface="Cambria" panose="02040503050406030204" pitchFamily="18" charset="0"/>
              </a:rPr>
              <a:t>        Bcl-2 et LMP1</a:t>
            </a:r>
            <a:endParaRPr lang="fr-FR" sz="3200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b="1" smtClean="0"/>
              <a:t>44</a:t>
            </a:fld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581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4131" y="244405"/>
            <a:ext cx="8911687" cy="128089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Cambria" panose="02040503050406030204" pitchFamily="18" charset="0"/>
              </a:rPr>
              <a:t>ANALYSE STATISTIQUE:</a:t>
            </a:r>
            <a:endParaRPr lang="fr-FR" sz="24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7735" y="787782"/>
            <a:ext cx="11140224" cy="6209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Cambria" panose="02040503050406030204" pitchFamily="18" charset="0"/>
              </a:rPr>
              <a:t>       </a:t>
            </a:r>
            <a:r>
              <a:rPr lang="fr-FR" sz="2400" dirty="0" smtClean="0">
                <a:latin typeface="Cambria" panose="02040503050406030204" pitchFamily="18" charset="0"/>
              </a:rPr>
              <a:t>Régression linéaire / évaluer l’association entre les concentrations sériques en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vitamine  D et l’expression du gène codant   pour la protéine Bcl-2 parmi les autres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variables de l’étude en analyse multi variée. </a:t>
            </a:r>
          </a:p>
          <a:p>
            <a:pPr marL="0" indent="0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Régression logistique BACK WARD STEPWISE </a:t>
            </a:r>
            <a:r>
              <a:rPr lang="fr-FR" sz="2400" dirty="0">
                <a:latin typeface="Cambria" panose="02040503050406030204" pitchFamily="18" charset="0"/>
              </a:rPr>
              <a:t>/</a:t>
            </a:r>
            <a:r>
              <a:rPr lang="fr-FR" sz="2400" dirty="0" smtClean="0">
                <a:latin typeface="Cambria" panose="02040503050406030204" pitchFamily="18" charset="0"/>
              </a:rPr>
              <a:t> évaluer l’association entre les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concentrations sériques en vitamine D et l’expression du gène codant pour la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protéine LMP1 parmi les  autres variables de l’étude en analyse multi variée.</a:t>
            </a:r>
            <a:endParaRPr lang="fr-FR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Seuil de signification statistique était de p &lt; 0,05.</a:t>
            </a:r>
          </a:p>
          <a:p>
            <a:pPr marL="0" indent="0">
              <a:buNone/>
            </a:pP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 </a:t>
            </a:r>
            <a:r>
              <a:rPr lang="fr-FR" sz="2400" b="1" dirty="0" smtClean="0">
                <a:latin typeface="Cambria" panose="02040503050406030204" pitchFamily="18" charset="0"/>
              </a:rPr>
              <a:t>RESULTATS :     </a:t>
            </a:r>
            <a:r>
              <a:rPr lang="fr-FR" sz="2000" dirty="0" smtClean="0">
                <a:latin typeface="Cambria" panose="02040503050406030204" pitchFamily="18" charset="0"/>
              </a:rPr>
              <a:t>TABLEAUX  V et VI.</a:t>
            </a:r>
            <a:endParaRPr lang="fr-FR" sz="2000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45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5784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536"/>
          </a:xfrm>
        </p:spPr>
        <p:txBody>
          <a:bodyPr>
            <a:normAutofit/>
          </a:bodyPr>
          <a:lstStyle/>
          <a:p>
            <a:pPr algn="ctr"/>
            <a:r>
              <a:rPr lang="fr-FR" sz="1800" b="1" dirty="0" smtClean="0">
                <a:latin typeface="Cambria" panose="02040503050406030204" pitchFamily="18" charset="0"/>
              </a:rPr>
              <a:t>Tableau V. DETERMINANTS DE L’EXPRESSION DU GENE CODANT POUR LA PROTEINE Bcl-2</a:t>
            </a:r>
            <a:endParaRPr lang="fr-FR" sz="1800" b="1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4C93-28AD-4CD4-BE10-F6573CDAD536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533400" y="798099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46</a:t>
            </a:fld>
            <a:endParaRPr lang="fr-FR" sz="24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81113"/>
              </p:ext>
            </p:extLst>
          </p:nvPr>
        </p:nvGraphicFramePr>
        <p:xfrm>
          <a:off x="1950080" y="1828801"/>
          <a:ext cx="8507565" cy="3362103"/>
        </p:xfrm>
        <a:graphic>
          <a:graphicData uri="http://schemas.openxmlformats.org/drawingml/2006/table">
            <a:tbl>
              <a:tblPr firstRow="1" firstCol="1" bandRow="1"/>
              <a:tblGrid>
                <a:gridCol w="2269377"/>
                <a:gridCol w="1984406"/>
                <a:gridCol w="2126891"/>
                <a:gridCol w="2126891"/>
              </a:tblGrid>
              <a:tr h="470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                                                   95%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(années)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-0,02-0,05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Parité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-0,873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-0,18-0,07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0,385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9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ATCD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Pers.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LMU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1,186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-0,199-0,79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0.239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ATCD Pers.de HTA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-0,665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-0,65-0,61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0,948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ATCD Pers. de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LMP1                                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-0,702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-1,553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-0,56-0,27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-O,54-0,103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0,124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IMC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-0,33-0,50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0,668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Vitamine  D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0;250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-0,24-0,31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0,803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2055253" y="5434885"/>
            <a:ext cx="8402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536"/>
          </a:xfrm>
        </p:spPr>
        <p:txBody>
          <a:bodyPr>
            <a:normAutofit/>
          </a:bodyPr>
          <a:lstStyle/>
          <a:p>
            <a:pPr algn="ctr"/>
            <a:r>
              <a:rPr lang="fr-FR" sz="1800" b="1" dirty="0" smtClean="0">
                <a:latin typeface="Cambria" panose="02040503050406030204" pitchFamily="18" charset="0"/>
              </a:rPr>
              <a:t>Tableau VI. DETERMINANTS DE L’EXPRESSION DU GENE CODANT POUR LA PROTEINE LMP1</a:t>
            </a:r>
            <a:endParaRPr lang="fr-FR" sz="1800" b="1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4C93-28AD-4CD4-BE10-F6573CDAD536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533400" y="798099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47</a:t>
            </a:fld>
            <a:endParaRPr lang="fr-FR" sz="24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582360"/>
              </p:ext>
            </p:extLst>
          </p:nvPr>
        </p:nvGraphicFramePr>
        <p:xfrm>
          <a:off x="2091747" y="1519570"/>
          <a:ext cx="7828269" cy="4610867"/>
        </p:xfrm>
        <a:graphic>
          <a:graphicData uri="http://schemas.openxmlformats.org/drawingml/2006/table">
            <a:tbl>
              <a:tblPr firstRow="1" firstCol="1" bandRow="1"/>
              <a:tblGrid>
                <a:gridCol w="2088176"/>
                <a:gridCol w="1825959"/>
                <a:gridCol w="1957067"/>
                <a:gridCol w="1957067"/>
              </a:tblGrid>
              <a:tr h="470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VARIABLES            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aOR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                                                   95%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(années)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2,079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0,666-6,493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Parité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1,147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0,444-2,964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0,777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ATCD 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Pers.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LMU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0,193-1,580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ATCD Pers.de HTA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0,303-3,222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ATCD Pers. de </a:t>
                      </a:r>
                      <a:r>
                        <a:rPr lang="fr-FR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0.607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0.114-3,231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IMC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Surpoids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0,176-2,415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Obésité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1,703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0,426-6,808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Vitamine  D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</a:t>
                      </a:r>
                      <a:r>
                        <a:rPr lang="fr-FR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Vit.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moderée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0,335-3,011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0,994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38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Hypo. Vit.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sévère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3,900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1,068-14,242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0,039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7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9716" y="2953779"/>
            <a:ext cx="10515600" cy="806852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III. DISCUSSION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0457" y="3760631"/>
            <a:ext cx="9954296" cy="3387144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</a:rPr>
              <a:t> </a:t>
            </a:r>
            <a:r>
              <a:rPr lang="fr-FR" sz="2000" dirty="0" smtClean="0">
                <a:latin typeface="Cambria" panose="02040503050406030204" pitchFamily="18" charset="0"/>
              </a:rPr>
              <a:t> </a:t>
            </a:r>
            <a:endParaRPr lang="fr-FR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fr-FR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D3E2-6740-4E0E-83EA-25BF6C679297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663397" y="795399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48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1245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6863" y="58513"/>
            <a:ext cx="8911687" cy="729269"/>
          </a:xfrm>
        </p:spPr>
        <p:txBody>
          <a:bodyPr/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POINTS DE DISCUSSION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3194" y="970344"/>
            <a:ext cx="10187189" cy="5318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1. VITAMINE D ET RISQUE DES LMU</a:t>
            </a:r>
          </a:p>
          <a:p>
            <a:pPr marL="0" indent="0">
              <a:buNone/>
            </a:pPr>
            <a:r>
              <a:rPr lang="fr-FR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2. PROFIL  HISTOPATHOLOGIQUE DES LMU</a:t>
            </a:r>
          </a:p>
          <a:p>
            <a:pPr marL="0" indent="0">
              <a:buNone/>
            </a:pPr>
            <a:r>
              <a:rPr lang="fr-FR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3. EXPRESSION DU GENE CODANT POUR LA PROTEINE Bcl-2</a:t>
            </a:r>
          </a:p>
          <a:p>
            <a:pPr marL="0" indent="0">
              <a:buNone/>
            </a:pPr>
            <a:r>
              <a:rPr lang="fr-FR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4. EXPRESSION DU GENE CODANT POUR LA PROTEINE LMP1</a:t>
            </a:r>
          </a:p>
          <a:p>
            <a:pPr marL="0" indent="0">
              <a:buNone/>
            </a:pPr>
            <a:r>
              <a:rPr lang="fr-FR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5. EXPRESSION DES GENES Bcl-2 ET LMP1 EN FONCTION DE TYPE HISTOPATHOLOGIQUE DES LMU</a:t>
            </a:r>
          </a:p>
          <a:p>
            <a:pPr marL="0" indent="0">
              <a:buNone/>
            </a:pPr>
            <a:r>
              <a:rPr lang="fr-FR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6. ASSOCIATION ENTRE HYPOVITAMINOSE D SEVERE ET EXPRESSION DES GENES  CODANT POUR LES PROTEINES Bcl-2 ET LMP1</a:t>
            </a:r>
          </a:p>
          <a:p>
            <a:pPr marL="0" indent="0">
              <a:buNone/>
            </a:pPr>
            <a:r>
              <a:rPr lang="fr-FR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7. VERIFICATION DES HYPOTHESES</a:t>
            </a:r>
            <a:endParaRPr lang="fr-FR" sz="3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9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522" y="1160464"/>
            <a:ext cx="10606374" cy="179269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800" b="1" dirty="0" smtClean="0">
                <a:latin typeface="Cambria" panose="02040503050406030204" pitchFamily="18" charset="0"/>
              </a:rPr>
              <a:t/>
            </a:r>
            <a:br>
              <a:rPr lang="fr-FR" sz="1800" b="1" dirty="0" smtClean="0">
                <a:latin typeface="Cambria" panose="02040503050406030204" pitchFamily="18" charset="0"/>
              </a:rPr>
            </a:br>
            <a:r>
              <a:rPr lang="fr-FR" sz="3200" b="1" dirty="0" smtClean="0">
                <a:latin typeface="Cambria" panose="02040503050406030204" pitchFamily="18" charset="0"/>
              </a:rPr>
              <a:t>AU STADE ACTUELLE DE CONNAISANCES</a:t>
            </a:r>
            <a:br>
              <a:rPr lang="fr-FR" sz="3200" b="1" dirty="0" smtClean="0">
                <a:latin typeface="Cambria" panose="02040503050406030204" pitchFamily="18" charset="0"/>
              </a:rPr>
            </a:br>
            <a:r>
              <a:rPr lang="fr-FR" sz="3200" b="1" dirty="0" smtClean="0">
                <a:latin typeface="Cambria" panose="02040503050406030204" pitchFamily="18" charset="0"/>
              </a:rPr>
              <a:t> </a:t>
            </a:r>
            <a:br>
              <a:rPr lang="fr-FR" sz="3200" b="1" dirty="0" smtClean="0">
                <a:latin typeface="Cambria" panose="02040503050406030204" pitchFamily="18" charset="0"/>
              </a:rPr>
            </a:br>
            <a:r>
              <a:rPr lang="fr-FR" sz="3200" b="1" dirty="0" smtClean="0">
                <a:latin typeface="Cambria" panose="02040503050406030204" pitchFamily="18" charset="0"/>
              </a:rPr>
              <a:t>L’ETIOPATHOGENIE DES LMU N’EST CEPENDANT PAS ENCORE </a:t>
            </a:r>
            <a:br>
              <a:rPr lang="fr-FR" sz="3200" b="1" dirty="0" smtClean="0">
                <a:latin typeface="Cambria" panose="02040503050406030204" pitchFamily="18" charset="0"/>
              </a:rPr>
            </a:br>
            <a:r>
              <a:rPr lang="fr-FR" sz="3200" b="1" dirty="0">
                <a:latin typeface="Cambria" panose="02040503050406030204" pitchFamily="18" charset="0"/>
              </a:rPr>
              <a:t/>
            </a:r>
            <a:br>
              <a:rPr lang="fr-FR" sz="3200" b="1" dirty="0">
                <a:latin typeface="Cambria" panose="02040503050406030204" pitchFamily="18" charset="0"/>
              </a:rPr>
            </a:br>
            <a:r>
              <a:rPr lang="fr-FR" sz="3200" b="1" dirty="0" smtClean="0">
                <a:latin typeface="Cambria" panose="02040503050406030204" pitchFamily="18" charset="0"/>
              </a:rPr>
              <a:t>TOTALEMENT   ELUCIDEE</a:t>
            </a:r>
            <a:endParaRPr lang="fr-FR" sz="32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75494" y="3223612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fr-F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</a:t>
            </a:r>
            <a:r>
              <a:rPr lang="fr-FR" sz="2800" b="1" dirty="0" smtClean="0">
                <a:latin typeface="Cambria" panose="02040503050406030204" pitchFamily="18" charset="0"/>
              </a:rPr>
              <a:t>POUR PERMETTRE LEUR MEILLEUR CONTRÔLE</a:t>
            </a:r>
            <a:endParaRPr lang="fr-FR" sz="2800" b="1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5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990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707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800" b="1" dirty="0" smtClean="0">
                <a:latin typeface="Cambria" panose="02040503050406030204" pitchFamily="18" charset="0"/>
              </a:rPr>
              <a:t/>
            </a:r>
            <a:br>
              <a:rPr lang="fr-FR" sz="1800" b="1" dirty="0" smtClean="0">
                <a:latin typeface="Cambria" panose="02040503050406030204" pitchFamily="18" charset="0"/>
              </a:rPr>
            </a:br>
            <a:r>
              <a:rPr lang="fr-FR" sz="1800" b="1" dirty="0">
                <a:latin typeface="Cambria" panose="02040503050406030204" pitchFamily="18" charset="0"/>
              </a:rPr>
              <a:t/>
            </a:r>
            <a:br>
              <a:rPr lang="fr-FR" sz="1800" b="1" dirty="0">
                <a:latin typeface="Cambria" panose="02040503050406030204" pitchFamily="18" charset="0"/>
              </a:rPr>
            </a:br>
            <a:r>
              <a:rPr lang="fr-FR" sz="2700" b="1" dirty="0" smtClean="0">
                <a:latin typeface="Cambria" panose="02040503050406030204" pitchFamily="18" charset="0"/>
              </a:rPr>
              <a:t>III.1. VITAMINE D ET  RISQUE DES LMU (1)</a:t>
            </a:r>
            <a:r>
              <a:rPr lang="fr-FR" sz="1800" b="1" dirty="0" smtClean="0">
                <a:latin typeface="Cambria" panose="02040503050406030204" pitchFamily="18" charset="0"/>
              </a:rPr>
              <a:t/>
            </a:r>
            <a:br>
              <a:rPr lang="fr-FR" sz="1800" b="1" dirty="0" smtClean="0">
                <a:latin typeface="Cambria" panose="02040503050406030204" pitchFamily="18" charset="0"/>
              </a:rPr>
            </a:br>
            <a:r>
              <a:rPr lang="fr-FR" sz="1800" b="1" dirty="0">
                <a:latin typeface="Cambria" panose="02040503050406030204" pitchFamily="18" charset="0"/>
              </a:rPr>
              <a:t/>
            </a:r>
            <a:br>
              <a:rPr lang="fr-FR" sz="1800" b="1" dirty="0">
                <a:latin typeface="Cambria" panose="02040503050406030204" pitchFamily="18" charset="0"/>
              </a:rPr>
            </a:br>
            <a:r>
              <a:rPr lang="fr-FR" sz="1800" b="1" dirty="0" smtClean="0">
                <a:latin typeface="Cambria" panose="02040503050406030204" pitchFamily="18" charset="0"/>
              </a:rPr>
              <a:t> </a:t>
            </a:r>
            <a:r>
              <a:rPr lang="fr-FR" sz="1800" b="1" dirty="0">
                <a:latin typeface="Cambria" panose="02040503050406030204" pitchFamily="18" charset="0"/>
              </a:rPr>
              <a:t/>
            </a:r>
            <a:br>
              <a:rPr lang="fr-FR" sz="1800" b="1" dirty="0">
                <a:latin typeface="Cambria" panose="02040503050406030204" pitchFamily="18" charset="0"/>
              </a:rPr>
            </a:br>
            <a:endParaRPr lang="fr-FR" sz="18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696" y="1251424"/>
            <a:ext cx="11353800" cy="54378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1800" dirty="0">
                <a:latin typeface="Cambria" panose="02040503050406030204" pitchFamily="18" charset="0"/>
              </a:rPr>
              <a:t> </a:t>
            </a:r>
            <a:r>
              <a:rPr lang="fr-FR" sz="1800" dirty="0" smtClean="0">
                <a:latin typeface="Cambria" panose="02040503050406030204" pitchFamily="18" charset="0"/>
              </a:rPr>
              <a:t>               </a:t>
            </a:r>
            <a:r>
              <a:rPr lang="fr-FR" sz="3400" b="1" dirty="0" smtClean="0">
                <a:latin typeface="Cambria" panose="02040503050406030204" pitchFamily="18" charset="0"/>
              </a:rPr>
              <a:t>Notre étude:  </a:t>
            </a:r>
            <a:r>
              <a:rPr lang="fr-FR" sz="3400" dirty="0" smtClean="0">
                <a:latin typeface="Cambria" panose="02040503050406030204" pitchFamily="18" charset="0"/>
              </a:rPr>
              <a:t>L’hypovitaminose  D </a:t>
            </a:r>
            <a:r>
              <a:rPr lang="fr-FR" sz="3400" dirty="0">
                <a:latin typeface="Cambria" panose="02040503050406030204" pitchFamily="18" charset="0"/>
              </a:rPr>
              <a:t>sévère </a:t>
            </a:r>
            <a:r>
              <a:rPr lang="fr-FR" sz="3400" b="1" dirty="0" smtClean="0">
                <a:latin typeface="Cambria" panose="02040503050406030204" pitchFamily="18" charset="0"/>
              </a:rPr>
              <a:t>=  </a:t>
            </a:r>
            <a:r>
              <a:rPr lang="fr-FR" sz="3400" dirty="0" smtClean="0">
                <a:latin typeface="Cambria" panose="02040503050406030204" pitchFamily="18" charset="0"/>
              </a:rPr>
              <a:t>Nouveau facteur de risque émergeant des LMU </a:t>
            </a:r>
          </a:p>
          <a:p>
            <a:pPr marL="0" indent="0">
              <a:buNone/>
            </a:pPr>
            <a:r>
              <a:rPr lang="fr-FR" sz="3400" dirty="0" smtClean="0">
                <a:latin typeface="Cambria" panose="02040503050406030204" pitchFamily="18" charset="0"/>
              </a:rPr>
              <a:t>                                                                                              chez la femme Congolaise de Kinshasa</a:t>
            </a:r>
          </a:p>
          <a:p>
            <a:pPr marL="0" indent="0">
              <a:buNone/>
            </a:pPr>
            <a:endParaRPr lang="fr-FR" sz="3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3400" dirty="0" smtClean="0">
                <a:latin typeface="Cambria" panose="02040503050406030204" pitchFamily="18" charset="0"/>
              </a:rPr>
              <a:t>                                             Notre résultat  est en accord avec </a:t>
            </a:r>
            <a:r>
              <a:rPr lang="fr-FR" sz="3400" dirty="0">
                <a:latin typeface="Cambria" panose="02040503050406030204" pitchFamily="18" charset="0"/>
              </a:rPr>
              <a:t>ceux </a:t>
            </a:r>
            <a:r>
              <a:rPr lang="fr-FR" sz="3400" dirty="0" smtClean="0">
                <a:latin typeface="Cambria" panose="02040503050406030204" pitchFamily="18" charset="0"/>
              </a:rPr>
              <a:t>retrouvés </a:t>
            </a:r>
            <a:r>
              <a:rPr lang="fr-FR" sz="3400" dirty="0">
                <a:latin typeface="Cambria" panose="02040503050406030204" pitchFamily="18" charset="0"/>
              </a:rPr>
              <a:t> </a:t>
            </a:r>
            <a:r>
              <a:rPr lang="fr-FR" sz="3400" dirty="0" smtClean="0">
                <a:latin typeface="Cambria" panose="02040503050406030204" pitchFamily="18" charset="0"/>
              </a:rPr>
              <a:t>par,</a:t>
            </a:r>
          </a:p>
          <a:p>
            <a:pPr marL="0" indent="0">
              <a:buNone/>
            </a:pPr>
            <a:endParaRPr lang="fr-FR" sz="3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3400" b="1" dirty="0" smtClean="0">
                <a:latin typeface="Cambria" panose="02040503050406030204" pitchFamily="18" charset="0"/>
              </a:rPr>
              <a:t>                                                                     </a:t>
            </a:r>
            <a:r>
              <a:rPr lang="fr-FR" sz="3400" dirty="0" err="1" smtClean="0">
                <a:latin typeface="Cambria" panose="02040503050406030204" pitchFamily="18" charset="0"/>
              </a:rPr>
              <a:t>Sabry</a:t>
            </a:r>
            <a:r>
              <a:rPr lang="fr-FR" sz="3400" dirty="0" smtClean="0">
                <a:latin typeface="Cambria" panose="02040503050406030204" pitchFamily="18" charset="0"/>
              </a:rPr>
              <a:t> M, </a:t>
            </a:r>
            <a:r>
              <a:rPr lang="fr-FR" sz="3400" dirty="0">
                <a:latin typeface="Cambria" panose="02040503050406030204" pitchFamily="18" charset="0"/>
              </a:rPr>
              <a:t>et al</a:t>
            </a:r>
            <a:r>
              <a:rPr lang="fr-FR" sz="3400" dirty="0" smtClean="0">
                <a:latin typeface="Cambria" panose="02040503050406030204" pitchFamily="18" charset="0"/>
              </a:rPr>
              <a:t>. en </a:t>
            </a:r>
            <a:r>
              <a:rPr lang="fr-FR" sz="3400" dirty="0">
                <a:latin typeface="Cambria" panose="02040503050406030204" pitchFamily="18" charset="0"/>
              </a:rPr>
              <a:t>Egypte </a:t>
            </a:r>
            <a:r>
              <a:rPr lang="fr-FR" sz="3400" dirty="0" smtClean="0">
                <a:latin typeface="Cambria" panose="02040503050406030204" pitchFamily="18" charset="0"/>
              </a:rPr>
              <a:t>, </a:t>
            </a:r>
            <a:r>
              <a:rPr lang="fr-FR" sz="3400" dirty="0">
                <a:latin typeface="Cambria" panose="02040503050406030204" pitchFamily="18" charset="0"/>
              </a:rPr>
              <a:t>en </a:t>
            </a:r>
            <a:r>
              <a:rPr lang="fr-FR" sz="3400" dirty="0" smtClean="0">
                <a:latin typeface="Cambria" panose="02040503050406030204" pitchFamily="18" charset="0"/>
              </a:rPr>
              <a:t>2013</a:t>
            </a:r>
          </a:p>
          <a:p>
            <a:pPr marL="0" indent="0">
              <a:buNone/>
            </a:pPr>
            <a:r>
              <a:rPr lang="fr-FR" sz="3400" dirty="0">
                <a:latin typeface="Cambria" panose="02040503050406030204" pitchFamily="18" charset="0"/>
              </a:rPr>
              <a:t> </a:t>
            </a:r>
            <a:r>
              <a:rPr lang="fr-FR" sz="3400" dirty="0" smtClean="0">
                <a:latin typeface="Cambria" panose="02040503050406030204" pitchFamily="18" charset="0"/>
              </a:rPr>
              <a:t>                                                                    Paffioni A, et al </a:t>
            </a:r>
            <a:r>
              <a:rPr lang="fr-FR" sz="3400" dirty="0">
                <a:latin typeface="Cambria" panose="02040503050406030204" pitchFamily="18" charset="0"/>
              </a:rPr>
              <a:t>en Italie </a:t>
            </a:r>
            <a:r>
              <a:rPr lang="fr-FR" sz="3400" dirty="0" smtClean="0">
                <a:latin typeface="Cambria" panose="02040503050406030204" pitchFamily="18" charset="0"/>
              </a:rPr>
              <a:t>en 2013   </a:t>
            </a:r>
          </a:p>
          <a:p>
            <a:pPr marL="0" indent="0">
              <a:buNone/>
            </a:pPr>
            <a:r>
              <a:rPr lang="fr-FR" sz="3400" dirty="0">
                <a:latin typeface="Cambria" panose="02040503050406030204" pitchFamily="18" charset="0"/>
              </a:rPr>
              <a:t> </a:t>
            </a:r>
            <a:r>
              <a:rPr lang="fr-FR" sz="3400" dirty="0" smtClean="0">
                <a:latin typeface="Cambria" panose="02040503050406030204" pitchFamily="18" charset="0"/>
              </a:rPr>
              <a:t>                                                                    Baird DD, </a:t>
            </a:r>
            <a:r>
              <a:rPr lang="fr-FR" sz="3400" dirty="0">
                <a:latin typeface="Cambria" panose="02040503050406030204" pitchFamily="18" charset="0"/>
              </a:rPr>
              <a:t>et al </a:t>
            </a:r>
            <a:r>
              <a:rPr lang="fr-FR" sz="3400" dirty="0" smtClean="0">
                <a:latin typeface="Cambria" panose="02040503050406030204" pitchFamily="18" charset="0"/>
              </a:rPr>
              <a:t>en 2013 </a:t>
            </a:r>
            <a:r>
              <a:rPr lang="fr-FR" sz="3400" dirty="0">
                <a:latin typeface="Cambria" panose="02040503050406030204" pitchFamily="18" charset="0"/>
              </a:rPr>
              <a:t>aux USA </a:t>
            </a:r>
            <a:endParaRPr lang="fr-FR" sz="3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3400" dirty="0" smtClean="0">
                <a:latin typeface="Cambria" panose="02040503050406030204" pitchFamily="18" charset="0"/>
              </a:rPr>
              <a:t>                                      </a:t>
            </a:r>
          </a:p>
          <a:p>
            <a:pPr marL="0" indent="0">
              <a:buNone/>
            </a:pPr>
            <a:r>
              <a:rPr lang="fr-FR" sz="3400" dirty="0">
                <a:latin typeface="Cambria" panose="02040503050406030204" pitchFamily="18" charset="0"/>
              </a:rPr>
              <a:t> </a:t>
            </a:r>
            <a:r>
              <a:rPr lang="fr-FR" sz="3400" dirty="0" smtClean="0">
                <a:latin typeface="Cambria" panose="02040503050406030204" pitchFamily="18" charset="0"/>
              </a:rPr>
              <a:t>                                                      </a:t>
            </a:r>
          </a:p>
          <a:p>
            <a:pPr marL="0" indent="0">
              <a:buNone/>
            </a:pPr>
            <a:r>
              <a:rPr lang="fr-FR" sz="3400" dirty="0">
                <a:latin typeface="Cambria" panose="02040503050406030204" pitchFamily="18" charset="0"/>
              </a:rPr>
              <a:t> </a:t>
            </a:r>
            <a:r>
              <a:rPr lang="fr-FR" sz="3400" dirty="0" smtClean="0">
                <a:latin typeface="Cambria" panose="02040503050406030204" pitchFamily="18" charset="0"/>
              </a:rPr>
              <a:t>                                   HYPOVITAMINOSE D EST PLUS FRÉQUENTE CHEZ LES FEMMES AVEC LMU</a:t>
            </a:r>
          </a:p>
          <a:p>
            <a:pPr marL="0" indent="0">
              <a:buNone/>
            </a:pPr>
            <a:r>
              <a:rPr lang="fr-FR" sz="3400" dirty="0">
                <a:latin typeface="Cambria" panose="02040503050406030204" pitchFamily="18" charset="0"/>
              </a:rPr>
              <a:t> </a:t>
            </a:r>
          </a:p>
          <a:p>
            <a:endParaRPr lang="fr-FR" sz="180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1D02-C16F-456C-BEBB-F4F0EB5B7A2F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655893" y="886299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50</a:t>
            </a:fld>
            <a:endParaRPr lang="fr-FR" sz="2400" b="1" dirty="0"/>
          </a:p>
        </p:txBody>
      </p:sp>
      <p:sp>
        <p:nvSpPr>
          <p:cNvPr id="5" name="Flèche vers le bas 4"/>
          <p:cNvSpPr/>
          <p:nvPr/>
        </p:nvSpPr>
        <p:spPr>
          <a:xfrm>
            <a:off x="5335607" y="4533363"/>
            <a:ext cx="1171977" cy="296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707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800" b="1" dirty="0" smtClean="0">
                <a:latin typeface="Cambria" panose="02040503050406030204" pitchFamily="18" charset="0"/>
              </a:rPr>
              <a:t/>
            </a:r>
            <a:br>
              <a:rPr lang="fr-FR" sz="1800" b="1" dirty="0" smtClean="0">
                <a:latin typeface="Cambria" panose="02040503050406030204" pitchFamily="18" charset="0"/>
              </a:rPr>
            </a:br>
            <a:r>
              <a:rPr lang="fr-FR" sz="1800" b="1" dirty="0">
                <a:latin typeface="Cambria" panose="02040503050406030204" pitchFamily="18" charset="0"/>
              </a:rPr>
              <a:t/>
            </a:r>
            <a:br>
              <a:rPr lang="fr-FR" sz="1800" b="1" dirty="0">
                <a:latin typeface="Cambria" panose="02040503050406030204" pitchFamily="18" charset="0"/>
              </a:rPr>
            </a:br>
            <a:r>
              <a:rPr lang="fr-FR" sz="2700" b="1" dirty="0" smtClean="0">
                <a:latin typeface="Cambria" panose="02040503050406030204" pitchFamily="18" charset="0"/>
              </a:rPr>
              <a:t>III.1. VITAMINE D ET  RISQUE DES LMU (2)</a:t>
            </a:r>
            <a:r>
              <a:rPr lang="fr-FR" sz="1800" b="1" dirty="0" smtClean="0">
                <a:latin typeface="Cambria" panose="02040503050406030204" pitchFamily="18" charset="0"/>
              </a:rPr>
              <a:t/>
            </a:r>
            <a:br>
              <a:rPr lang="fr-FR" sz="1800" b="1" dirty="0" smtClean="0">
                <a:latin typeface="Cambria" panose="02040503050406030204" pitchFamily="18" charset="0"/>
              </a:rPr>
            </a:br>
            <a:r>
              <a:rPr lang="fr-FR" sz="1800" b="1" dirty="0">
                <a:latin typeface="Cambria" panose="02040503050406030204" pitchFamily="18" charset="0"/>
              </a:rPr>
              <a:t/>
            </a:r>
            <a:br>
              <a:rPr lang="fr-FR" sz="1800" b="1" dirty="0">
                <a:latin typeface="Cambria" panose="02040503050406030204" pitchFamily="18" charset="0"/>
              </a:rPr>
            </a:br>
            <a:r>
              <a:rPr lang="fr-FR" sz="1800" b="1" dirty="0" smtClean="0">
                <a:latin typeface="Cambria" panose="02040503050406030204" pitchFamily="18" charset="0"/>
              </a:rPr>
              <a:t> </a:t>
            </a:r>
            <a:r>
              <a:rPr lang="fr-FR" sz="1800" b="1" dirty="0">
                <a:latin typeface="Cambria" panose="02040503050406030204" pitchFamily="18" charset="0"/>
              </a:rPr>
              <a:t/>
            </a:r>
            <a:br>
              <a:rPr lang="fr-FR" sz="1800" b="1" dirty="0">
                <a:latin typeface="Cambria" panose="02040503050406030204" pitchFamily="18" charset="0"/>
              </a:rPr>
            </a:br>
            <a:endParaRPr lang="fr-FR" sz="18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696" y="1537251"/>
            <a:ext cx="11947304" cy="4399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dirty="0">
                <a:latin typeface="Cambria" panose="02040503050406030204" pitchFamily="18" charset="0"/>
              </a:rPr>
              <a:t> </a:t>
            </a:r>
            <a:r>
              <a:rPr lang="fr-FR" sz="1800" dirty="0" smtClean="0">
                <a:latin typeface="Cambria" panose="02040503050406030204" pitchFamily="18" charset="0"/>
              </a:rPr>
              <a:t>              </a:t>
            </a:r>
          </a:p>
          <a:p>
            <a:pPr marL="0" indent="0">
              <a:buNone/>
            </a:pPr>
            <a:endParaRPr lang="fr-F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Action anti oncogénique de la vitamine D sur les LMU </a:t>
            </a:r>
          </a:p>
          <a:p>
            <a:pPr marL="0" indent="0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                              Halder et al. 2011 </a:t>
            </a:r>
            <a:r>
              <a:rPr lang="fr-FR" sz="2400" dirty="0" smtClean="0">
                <a:latin typeface="Cambria" panose="02040503050406030204" pitchFamily="18" charset="0"/>
              </a:rPr>
              <a:t>et </a:t>
            </a:r>
            <a:r>
              <a:rPr lang="fr-FR" sz="2400" b="1" dirty="0" smtClean="0">
                <a:latin typeface="Cambria" panose="02040503050406030204" pitchFamily="18" charset="0"/>
              </a:rPr>
              <a:t>2012</a:t>
            </a:r>
            <a:r>
              <a:rPr lang="fr-FR" sz="2400" dirty="0" smtClean="0">
                <a:latin typeface="Cambria" panose="02040503050406030204" pitchFamily="18" charset="0"/>
              </a:rPr>
              <a:t> </a:t>
            </a:r>
            <a:endParaRPr lang="fr-FR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       </a:t>
            </a:r>
            <a:r>
              <a:rPr lang="fr-FR" sz="2400" b="1" dirty="0" smtClean="0">
                <a:latin typeface="Cambria" panose="02040503050406030204" pitchFamily="18" charset="0"/>
              </a:rPr>
              <a:t>Sharan et al. 2011</a:t>
            </a:r>
          </a:p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fr-FR" sz="24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                              Hypovitaminose D =  facteur de risque potentiel des LMU                                                      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           </a:t>
            </a:r>
            <a:endParaRPr lang="fr-FR" sz="240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1D02-C16F-456C-BEBB-F4F0EB5B7A2F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655893" y="886299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51</a:t>
            </a:fld>
            <a:endParaRPr lang="fr-FR" sz="2400" b="1" dirty="0"/>
          </a:p>
        </p:txBody>
      </p:sp>
      <p:sp>
        <p:nvSpPr>
          <p:cNvPr id="4" name="Flèche gauche 3"/>
          <p:cNvSpPr/>
          <p:nvPr/>
        </p:nvSpPr>
        <p:spPr>
          <a:xfrm>
            <a:off x="1232452" y="3209576"/>
            <a:ext cx="709081" cy="5565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4031087" y="4196273"/>
            <a:ext cx="785612" cy="489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8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41" y="756568"/>
            <a:ext cx="10515600" cy="678064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>
                <a:latin typeface="Cambria" panose="02040503050406030204" pitchFamily="18" charset="0"/>
              </a:rPr>
              <a:t>                                     III.2. PROFIL HISTOPATHOLOGIQUE DES LMU</a:t>
            </a:r>
            <a:endParaRPr lang="fr-FR" sz="24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9293"/>
            <a:ext cx="11074758" cy="52958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-  </a:t>
            </a:r>
            <a:r>
              <a:rPr lang="fr-FR" sz="2400" b="1" dirty="0" smtClean="0">
                <a:latin typeface="Cambria" panose="02040503050406030204" pitchFamily="18" charset="0"/>
              </a:rPr>
              <a:t>Notre étude:    </a:t>
            </a:r>
            <a:r>
              <a:rPr lang="fr-FR" sz="2400" dirty="0" smtClean="0">
                <a:latin typeface="Cambria" panose="02040503050406030204" pitchFamily="18" charset="0"/>
              </a:rPr>
              <a:t>six types histopathologiques </a:t>
            </a:r>
            <a:r>
              <a:rPr lang="fr-FR" sz="2400" dirty="0">
                <a:latin typeface="Cambria" panose="02040503050406030204" pitchFamily="18" charset="0"/>
              </a:rPr>
              <a:t>des </a:t>
            </a:r>
            <a:r>
              <a:rPr lang="fr-FR" sz="2400" dirty="0" smtClean="0">
                <a:latin typeface="Cambria" panose="02040503050406030204" pitchFamily="18" charset="0"/>
              </a:rPr>
              <a:t>LMU avec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                           prédominance </a:t>
            </a:r>
            <a:r>
              <a:rPr lang="fr-FR" sz="2400" dirty="0">
                <a:latin typeface="Cambria" panose="02040503050406030204" pitchFamily="18" charset="0"/>
              </a:rPr>
              <a:t>des </a:t>
            </a:r>
            <a:r>
              <a:rPr lang="fr-FR" sz="2400" dirty="0" smtClean="0">
                <a:latin typeface="Cambria" panose="02040503050406030204" pitchFamily="18" charset="0"/>
              </a:rPr>
              <a:t>Léiomyomes de type cellulaire. </a:t>
            </a:r>
          </a:p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    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   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- La prédominance de type cellulaire est discordante avec les données de </a:t>
            </a:r>
            <a:r>
              <a:rPr lang="fr-FR" sz="2400" b="1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fr-FR" sz="2400" b="1" dirty="0">
                <a:latin typeface="Cambria" panose="02040503050406030204" pitchFamily="18" charset="0"/>
              </a:rPr>
              <a:t> </a:t>
            </a:r>
            <a:r>
              <a:rPr lang="fr-FR" sz="2400" b="1" dirty="0" smtClean="0">
                <a:latin typeface="Cambria" panose="02040503050406030204" pitchFamily="18" charset="0"/>
              </a:rPr>
              <a:t>                                                                                    l’OMS </a:t>
            </a:r>
            <a:r>
              <a:rPr lang="fr-FR" sz="2400" dirty="0" smtClean="0">
                <a:latin typeface="Cambria" panose="02040503050406030204" pitchFamily="18" charset="0"/>
              </a:rPr>
              <a:t>(LMA= 1</a:t>
            </a:r>
            <a:r>
              <a:rPr lang="fr-FR" sz="2400" baseline="30000" dirty="0" smtClean="0">
                <a:latin typeface="Cambria" panose="02040503050406030204" pitchFamily="18" charset="0"/>
              </a:rPr>
              <a:t>ère</a:t>
            </a:r>
            <a:r>
              <a:rPr lang="fr-FR" sz="2400" dirty="0" smtClean="0">
                <a:latin typeface="Cambria" panose="02040503050406030204" pitchFamily="18" charset="0"/>
              </a:rPr>
              <a:t> position).                                                            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                Contexte épidémiologique de notre milieu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                Recrutement des patientes en milieu hospitalier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                Participation d’ EBV dans la pathogénie de certains LMU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                   Variation de l’échantillonnage</a:t>
            </a:r>
            <a:endParaRPr lang="fr-FR" sz="2400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AD02-D332-4F90-AA6F-3BC0FFB18512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643311" y="730475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52</a:t>
            </a:fld>
            <a:endParaRPr lang="fr-FR" sz="2400" b="1" dirty="0"/>
          </a:p>
        </p:txBody>
      </p:sp>
      <p:sp>
        <p:nvSpPr>
          <p:cNvPr id="4" name="Flèche gauche 3"/>
          <p:cNvSpPr/>
          <p:nvPr/>
        </p:nvSpPr>
        <p:spPr>
          <a:xfrm>
            <a:off x="2633824" y="5503520"/>
            <a:ext cx="480437" cy="7780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0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9925" y="244356"/>
            <a:ext cx="9136509" cy="128089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Cambria" panose="02040503050406030204" pitchFamily="18" charset="0"/>
              </a:rPr>
              <a:t>III.3. EXPRESSION DU GÈNE CODANT POUR LA PROTÉINE  BCL-2</a:t>
            </a:r>
            <a:endParaRPr lang="fr-FR" sz="24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2594" y="1224867"/>
            <a:ext cx="11190668" cy="543351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1800" b="1" dirty="0" smtClean="0">
                <a:latin typeface="Cambria" panose="02040503050406030204" pitchFamily="18" charset="0"/>
              </a:rPr>
              <a:t>   </a:t>
            </a:r>
            <a:r>
              <a:rPr lang="fr-FR" sz="2400" b="1" dirty="0" smtClean="0">
                <a:latin typeface="Cambria" panose="02040503050406030204" pitchFamily="18" charset="0"/>
              </a:rPr>
              <a:t>Notre étude:     </a:t>
            </a:r>
            <a:r>
              <a:rPr lang="fr-FR" sz="2400" dirty="0" smtClean="0">
                <a:latin typeface="Cambria" panose="02040503050406030204" pitchFamily="18" charset="0"/>
              </a:rPr>
              <a:t>L’expression très </a:t>
            </a:r>
            <a:r>
              <a:rPr lang="fr-FR" sz="2400" dirty="0">
                <a:latin typeface="Cambria" panose="02040503050406030204" pitchFamily="18" charset="0"/>
              </a:rPr>
              <a:t>importante </a:t>
            </a:r>
            <a:r>
              <a:rPr lang="fr-FR" sz="2400" dirty="0" smtClean="0">
                <a:latin typeface="Cambria" panose="02040503050406030204" pitchFamily="18" charset="0"/>
              </a:rPr>
              <a:t>de </a:t>
            </a:r>
            <a:r>
              <a:rPr lang="fr-FR" sz="2400" b="1" dirty="0" smtClean="0">
                <a:latin typeface="Cambria" panose="02040503050406030204" pitchFamily="18" charset="0"/>
              </a:rPr>
              <a:t>Bcl-2 </a:t>
            </a:r>
            <a:r>
              <a:rPr lang="fr-FR" sz="2400" dirty="0" smtClean="0">
                <a:latin typeface="Cambria" panose="02040503050406030204" pitchFamily="18" charset="0"/>
              </a:rPr>
              <a:t>(91,43%).</a:t>
            </a:r>
            <a:endParaRPr lang="fr-FR" sz="24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Notre résultat = similaire avec ceux rapportés par,</a:t>
            </a:r>
          </a:p>
          <a:p>
            <a:pPr marL="0" indent="0" algn="just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</a:t>
            </a:r>
            <a:r>
              <a:rPr lang="fr-FR" sz="2400" b="1" dirty="0" err="1" smtClean="0">
                <a:latin typeface="Cambria" panose="02040503050406030204" pitchFamily="18" charset="0"/>
              </a:rPr>
              <a:t>Csaltos</a:t>
            </a:r>
            <a:r>
              <a:rPr lang="fr-FR" sz="2400" b="1" dirty="0" smtClean="0">
                <a:latin typeface="Cambria" panose="02040503050406030204" pitchFamily="18" charset="0"/>
              </a:rPr>
              <a:t> E, </a:t>
            </a:r>
            <a:r>
              <a:rPr lang="fr-FR" sz="2400" b="1" dirty="0">
                <a:latin typeface="Cambria" panose="02040503050406030204" pitchFamily="18" charset="0"/>
              </a:rPr>
              <a:t>et </a:t>
            </a:r>
            <a:r>
              <a:rPr lang="fr-FR" sz="2400" b="1" dirty="0" smtClean="0">
                <a:latin typeface="Cambria" panose="02040503050406030204" pitchFamily="18" charset="0"/>
              </a:rPr>
              <a:t>al.(2015)          </a:t>
            </a:r>
            <a:r>
              <a:rPr lang="fr-FR" sz="2400" dirty="0" smtClean="0">
                <a:latin typeface="Cambria" panose="02040503050406030204" pitchFamily="18" charset="0"/>
              </a:rPr>
              <a:t>hyperpression du gène de Bcl-2 = une  Caractéristique   </a:t>
            </a:r>
          </a:p>
          <a:p>
            <a:pPr marL="0" indent="0" algn="just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b="1" dirty="0" smtClean="0">
                <a:latin typeface="Cambria" panose="02040503050406030204" pitchFamily="18" charset="0"/>
              </a:rPr>
              <a:t>Plewka A, et al.(2011)         </a:t>
            </a:r>
            <a:r>
              <a:rPr lang="fr-FR" sz="2400" dirty="0" smtClean="0">
                <a:latin typeface="Cambria" panose="02040503050406030204" pitchFamily="18" charset="0"/>
              </a:rPr>
              <a:t>moléculaire des LMU</a:t>
            </a:r>
          </a:p>
          <a:p>
            <a:pPr marL="0" indent="0" algn="just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fr-FR" sz="2000" dirty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mbria" panose="02040503050406030204" pitchFamily="18" charset="0"/>
              </a:rPr>
              <a:t>   L’ </a:t>
            </a:r>
            <a:r>
              <a:rPr lang="fr-FR" sz="2400" dirty="0">
                <a:latin typeface="Cambria" panose="02040503050406030204" pitchFamily="18" charset="0"/>
              </a:rPr>
              <a:t>e</a:t>
            </a:r>
            <a:r>
              <a:rPr lang="fr-FR" sz="2400" dirty="0" smtClean="0">
                <a:latin typeface="Cambria" panose="02040503050406030204" pitchFamily="18" charset="0"/>
              </a:rPr>
              <a:t>xpression très importante de Bcl-2 témoigne de l’importance de l’inhibition </a:t>
            </a:r>
          </a:p>
          <a:p>
            <a:pPr marL="0" indent="0" algn="just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de l’apoptose comme mécanisme pathogénique pour la survenue des LMU</a:t>
            </a: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</a:t>
            </a:r>
            <a:endParaRPr lang="fr-FR" sz="2400" i="1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</a:t>
            </a:r>
            <a:r>
              <a:rPr lang="fr-FR" sz="2400" b="1" dirty="0" smtClean="0">
                <a:latin typeface="Cambria" panose="02040503050406030204" pitchFamily="18" charset="0"/>
              </a:rPr>
              <a:t>Dixon D, et al. (2002) </a:t>
            </a:r>
            <a:r>
              <a:rPr lang="fr-FR" sz="2400" dirty="0" smtClean="0">
                <a:latin typeface="Cambria" panose="02040503050406030204" pitchFamily="18" charset="0"/>
              </a:rPr>
              <a:t>:      Prolifération cellulaire   </a:t>
            </a:r>
            <a:r>
              <a:rPr lang="fr-FR" sz="2400" b="1" dirty="0" smtClean="0">
                <a:latin typeface="Cambria" panose="02040503050406030204" pitchFamily="18" charset="0"/>
              </a:rPr>
              <a:t>&gt;</a:t>
            </a:r>
            <a:r>
              <a:rPr lang="fr-FR" sz="2400" dirty="0" smtClean="0">
                <a:latin typeface="Cambria" panose="02040503050406030204" pitchFamily="18" charset="0"/>
              </a:rPr>
              <a:t>   Inhibition de l’apoptose.</a:t>
            </a:r>
            <a:endParaRPr lang="fr-FR" sz="2400" dirty="0">
              <a:latin typeface="Cambria" panose="02040503050406030204" pitchFamily="18" charset="0"/>
            </a:endParaRPr>
          </a:p>
          <a:p>
            <a:endParaRPr lang="fr-FR" sz="2400" dirty="0">
              <a:latin typeface="Cambria" panose="02040503050406030204" pitchFamily="18" charset="0"/>
            </a:endParaRPr>
          </a:p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6564-3CC1-4942-9A75-6982948DDF66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666225" y="859742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53</a:t>
            </a:fld>
            <a:endParaRPr lang="fr-FR" sz="2400" b="1" dirty="0"/>
          </a:p>
        </p:txBody>
      </p:sp>
      <p:sp>
        <p:nvSpPr>
          <p:cNvPr id="6" name="Accolade fermante 5"/>
          <p:cNvSpPr/>
          <p:nvPr/>
        </p:nvSpPr>
        <p:spPr>
          <a:xfrm>
            <a:off x="4327302" y="2905001"/>
            <a:ext cx="154546" cy="5409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5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9917" y="651334"/>
            <a:ext cx="8911687" cy="63802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Cambria" panose="02040503050406030204" pitchFamily="18" charset="0"/>
                <a:cs typeface="Aharoni" panose="02010803020104030203" pitchFamily="2" charset="-79"/>
              </a:rPr>
              <a:t>III.4. EXPRESSION DU GENE CODANT POUR LA PROTEINE LMP1</a:t>
            </a:r>
            <a:endParaRPr lang="fr-FR" sz="2400" b="1" dirty="0"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9055" y="2133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         Notre étude:    </a:t>
            </a:r>
            <a:r>
              <a:rPr lang="fr-FR" sz="2400" dirty="0" smtClean="0">
                <a:latin typeface="Cambria" panose="02040503050406030204" pitchFamily="18" charset="0"/>
              </a:rPr>
              <a:t>expression </a:t>
            </a:r>
            <a:r>
              <a:rPr lang="fr-FR" sz="2400" dirty="0">
                <a:latin typeface="Cambria" panose="02040503050406030204" pitchFamily="18" charset="0"/>
              </a:rPr>
              <a:t>d</a:t>
            </a:r>
            <a:r>
              <a:rPr lang="fr-FR" sz="2400" dirty="0" smtClean="0">
                <a:latin typeface="Cambria" panose="02040503050406030204" pitchFamily="18" charset="0"/>
              </a:rPr>
              <a:t>u gène codant pour la protéine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                  LMP1=28,52%</a:t>
            </a:r>
          </a:p>
          <a:p>
            <a:pPr marL="0" indent="0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EBV            Plusieurs types des tumeurs chez l’homme et chez la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femme mais les travaux orientés vers son implication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dans la pathogénie des LMU ne sont pas  disponibles 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dans la littérature. </a:t>
            </a:r>
            <a:endParaRPr lang="fr-FR" sz="2400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mtClean="0"/>
              <a:t>54</a:t>
            </a:fld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2562863" y="3687560"/>
            <a:ext cx="476551" cy="33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3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7922" y="512462"/>
            <a:ext cx="8911687" cy="128089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Cambria" panose="02040503050406030204" pitchFamily="18" charset="0"/>
              </a:rPr>
              <a:t>   III.5. EXPRESSION DES GENES Bcl-2 ET LMP1 EN FONCTION DE TYPE HISTOPATHOLOGIQUE DES LMU</a:t>
            </a:r>
            <a:endParaRPr lang="fr-FR" sz="28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Notre étude</a:t>
            </a:r>
            <a:r>
              <a:rPr lang="fr-FR" sz="2400" dirty="0" smtClean="0">
                <a:latin typeface="Cambria" panose="02040503050406030204" pitchFamily="18" charset="0"/>
              </a:rPr>
              <a:t>: expression des gènes codant pour les protéines Bcl-2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       et LMP1 est propre à chaque type histopathologique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      des LMU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fr-FR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Origine monoclonale de chaque LMU</a:t>
            </a:r>
            <a:endParaRPr lang="fr-FR" sz="2400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mtClean="0"/>
              <a:t>55</a:t>
            </a:fld>
            <a:endParaRPr lang="fr-FR"/>
          </a:p>
        </p:txBody>
      </p:sp>
      <p:sp>
        <p:nvSpPr>
          <p:cNvPr id="6" name="Flèche gauche 5"/>
          <p:cNvSpPr/>
          <p:nvPr/>
        </p:nvSpPr>
        <p:spPr>
          <a:xfrm>
            <a:off x="3168203" y="4646394"/>
            <a:ext cx="412124" cy="3805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3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499" y="131764"/>
            <a:ext cx="11113394" cy="132556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 </a:t>
            </a:r>
            <a:r>
              <a:rPr lang="fr-FR" sz="2400" b="1" dirty="0" smtClean="0">
                <a:latin typeface="Cambria" panose="02040503050406030204" pitchFamily="18" charset="0"/>
              </a:rPr>
              <a:t>III.6. ASSOCIATION ENTRE L’HYPOVITAMINOSE D SÉVÈRE ET L’EXPRESSION </a:t>
            </a:r>
            <a:br>
              <a:rPr lang="fr-FR" sz="2400" b="1" dirty="0" smtClean="0">
                <a:latin typeface="Cambria" panose="02040503050406030204" pitchFamily="18" charset="0"/>
              </a:rPr>
            </a:br>
            <a:r>
              <a:rPr lang="fr-FR" sz="2400" b="1" dirty="0" smtClean="0">
                <a:latin typeface="Cambria" panose="02040503050406030204" pitchFamily="18" charset="0"/>
              </a:rPr>
              <a:t>DES GÈNES CODANT POUR LES PROTÉINES BCL-2 ET LMP1 (1)</a:t>
            </a:r>
            <a:endParaRPr lang="fr-FR" sz="24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6595" y="1814494"/>
            <a:ext cx="10401300" cy="504350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NOTRE ETUDE :</a:t>
            </a:r>
            <a:r>
              <a:rPr lang="fr-FR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</a:p>
          <a:p>
            <a:pPr marL="0" indent="0" algn="just">
              <a:buNone/>
            </a:pPr>
            <a:r>
              <a:rPr lang="fr-FR" sz="2800" dirty="0" smtClean="0">
                <a:latin typeface="Cambria" panose="02040503050406030204" pitchFamily="18" charset="0"/>
                <a:cs typeface="Arial" panose="020B0604020202020204" pitchFamily="34" charset="0"/>
              </a:rPr>
              <a:t>                        </a:t>
            </a: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-Une association statistiquement significative  entre </a:t>
            </a: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l’hypovitaminose D sévère et l’expression du gène codant  pour la protéine </a:t>
            </a: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LMP1.</a:t>
            </a:r>
          </a:p>
          <a:p>
            <a:pPr marL="0" indent="0" algn="just">
              <a:buNone/>
            </a:pPr>
            <a:endParaRPr lang="fr-FR" sz="24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                          - Une association entre l’hypovitaminose D sévère et l’expression </a:t>
            </a: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du gène codant pour la </a:t>
            </a:r>
            <a:r>
              <a:rPr lang="fr-FR" sz="24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protéine  Bcl-2 en dessous du</a:t>
            </a:r>
            <a:r>
              <a:rPr lang="fr-FR" sz="24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seuil de </a:t>
            </a: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signification statistique.</a:t>
            </a: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                                                    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C08D-157C-4DE8-B8E6-7B14ED5BC117}" type="datetime1">
              <a:rPr lang="fr-FR" smtClean="0"/>
              <a:t>08/12/2018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621628" y="794545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56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899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4039" y="0"/>
            <a:ext cx="9496034" cy="2131462"/>
          </a:xfrm>
        </p:spPr>
        <p:txBody>
          <a:bodyPr>
            <a:noAutofit/>
          </a:bodyPr>
          <a:lstStyle/>
          <a:p>
            <a:pPr algn="ctr"/>
            <a:r>
              <a:rPr lang="fr-FR" sz="2000" dirty="0" smtClean="0">
                <a:latin typeface="Cambria" panose="02040503050406030204" pitchFamily="18" charset="0"/>
              </a:rPr>
              <a:t>  </a:t>
            </a:r>
            <a:r>
              <a:rPr lang="fr-FR" sz="2800" b="1" dirty="0" smtClean="0">
                <a:latin typeface="Cambria" panose="02040503050406030204" pitchFamily="18" charset="0"/>
              </a:rPr>
              <a:t>III.6. (2)</a:t>
            </a:r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> </a:t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2000" b="1" dirty="0" smtClean="0">
                <a:latin typeface="Cambria" panose="02040503050406030204" pitchFamily="18" charset="0"/>
              </a:rPr>
              <a:t>  </a:t>
            </a:r>
            <a:r>
              <a:rPr lang="fr-FR" sz="2400" i="1" dirty="0" smtClean="0">
                <a:latin typeface="Cambria" panose="02040503050406030204" pitchFamily="18" charset="0"/>
              </a:rPr>
              <a:t>Face à la méconnaissance de l’étiopathogenie des LMU, ces deux  résultats, suggèrent l’existence de deux voies pathogéniques de ces tumeurs chez la femme Congolaise.</a:t>
            </a:r>
            <a:endParaRPr lang="fr-FR" sz="2400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8301" y="1997464"/>
            <a:ext cx="10628849" cy="48168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fr-FR" sz="2000" b="1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1.      Voie  hormonale </a:t>
            </a:r>
            <a:endParaRPr lang="fr-FR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                      </a:t>
            </a: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association </a:t>
            </a:r>
            <a:r>
              <a:rPr lang="fr-FR" sz="2400" dirty="0">
                <a:latin typeface="Cambria" panose="02040503050406030204" pitchFamily="18" charset="0"/>
                <a:cs typeface="Arial" panose="020B0604020202020204" pitchFamily="34" charset="0"/>
              </a:rPr>
              <a:t>entre l’hypovitaminose D sévère  et </a:t>
            </a: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l’expression </a:t>
            </a:r>
            <a:r>
              <a:rPr lang="fr-FR" sz="2400" dirty="0">
                <a:latin typeface="Cambria" panose="02040503050406030204" pitchFamily="18" charset="0"/>
                <a:cs typeface="Arial" panose="020B0604020202020204" pitchFamily="34" charset="0"/>
              </a:rPr>
              <a:t>du gène </a:t>
            </a:r>
          </a:p>
          <a:p>
            <a:pPr marL="0" indent="0" algn="just">
              <a:buNone/>
            </a:pPr>
            <a:r>
              <a:rPr lang="fr-FR" sz="2400" dirty="0">
                <a:latin typeface="Cambria" panose="02040503050406030204" pitchFamily="18" charset="0"/>
                <a:cs typeface="Arial" panose="020B0604020202020204" pitchFamily="34" charset="0"/>
              </a:rPr>
              <a:t>                    </a:t>
            </a: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codant </a:t>
            </a:r>
            <a:r>
              <a:rPr lang="fr-FR" sz="2400" dirty="0">
                <a:latin typeface="Cambria" panose="02040503050406030204" pitchFamily="18" charset="0"/>
                <a:cs typeface="Arial" panose="020B0604020202020204" pitchFamily="34" charset="0"/>
              </a:rPr>
              <a:t>pour la protéine LMP1, marqueur de l’infection à EBV</a:t>
            </a: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.      </a:t>
            </a:r>
            <a:r>
              <a:rPr lang="fr-FR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Voie non hormonale</a:t>
            </a:r>
            <a:endParaRPr lang="fr-FR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                       l’expression </a:t>
            </a:r>
            <a:r>
              <a:rPr lang="fr-FR" sz="2400" dirty="0">
                <a:latin typeface="Cambria" panose="02040503050406030204" pitchFamily="18" charset="0"/>
                <a:cs typeface="Arial" panose="020B0604020202020204" pitchFamily="34" charset="0"/>
              </a:rPr>
              <a:t>du gène codant pour la protéine anti-apoptotique</a:t>
            </a:r>
          </a:p>
          <a:p>
            <a:pPr marL="0" indent="0" algn="just">
              <a:buNone/>
            </a:pPr>
            <a:r>
              <a:rPr lang="fr-FR" sz="2400" dirty="0">
                <a:latin typeface="Cambria" panose="02040503050406030204" pitchFamily="18" charset="0"/>
                <a:cs typeface="Arial" panose="020B0604020202020204" pitchFamily="34" charset="0"/>
              </a:rPr>
              <a:t>                       </a:t>
            </a: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Bcl-2 </a:t>
            </a:r>
            <a:r>
              <a:rPr lang="fr-FR" sz="2400" dirty="0">
                <a:latin typeface="Cambria" panose="02040503050406030204" pitchFamily="18" charset="0"/>
                <a:cs typeface="Arial" panose="020B0604020202020204" pitchFamily="34" charset="0"/>
              </a:rPr>
              <a:t>indépendamment de l’hypovitaminose D sévère.</a:t>
            </a:r>
          </a:p>
          <a:p>
            <a:pPr marL="0" indent="0" algn="just">
              <a:buNone/>
            </a:pPr>
            <a:endParaRPr lang="fr-FR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fr-FR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fr-FR" sz="24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fr-FR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                                           </a:t>
            </a:r>
            <a:endParaRPr lang="fr-FR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800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fr-FR" sz="18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fr-FR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fr-FR" sz="18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C08D-157C-4DE8-B8E6-7B14ED5BC117}" type="datetime1">
              <a:rPr lang="fr-FR" smtClean="0"/>
              <a:t>08/12/2018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595870" y="796093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57</a:t>
            </a:fld>
            <a:endParaRPr lang="fr-FR" sz="2400" b="1" dirty="0"/>
          </a:p>
        </p:txBody>
      </p:sp>
      <p:sp>
        <p:nvSpPr>
          <p:cNvPr id="6" name="Flèche gauche 5"/>
          <p:cNvSpPr/>
          <p:nvPr/>
        </p:nvSpPr>
        <p:spPr>
          <a:xfrm>
            <a:off x="2105252" y="3428788"/>
            <a:ext cx="349002" cy="2405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2079494" y="5267969"/>
            <a:ext cx="374760" cy="2490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1252" y="-128789"/>
            <a:ext cx="8911687" cy="1281696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b="1" dirty="0" smtClean="0">
                <a:latin typeface="Cambria" panose="02040503050406030204" pitchFamily="18" charset="0"/>
              </a:rPr>
              <a:t>III.7. VERIFICATION DES HYPOTHESES (1)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7538" y="1808277"/>
            <a:ext cx="10444208" cy="4682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1. PREMIERE HYPOTHESE: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hypovitaminose D est un facteur de risque des LMU chez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la femme  Congolaise.</a:t>
            </a:r>
          </a:p>
          <a:p>
            <a:pPr marL="0" indent="0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</a:t>
            </a:r>
            <a:r>
              <a:rPr lang="fr-FR" sz="2400" b="1" dirty="0" smtClean="0">
                <a:latin typeface="Cambria" panose="02040503050406030204" pitchFamily="18" charset="0"/>
              </a:rPr>
              <a:t>Notre Etude </a:t>
            </a:r>
            <a:r>
              <a:rPr lang="fr-FR" sz="2400" dirty="0" smtClean="0">
                <a:latin typeface="Cambria" panose="02040503050406030204" pitchFamily="18" charset="0"/>
              </a:rPr>
              <a:t>: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l’hypovitaminose D sévère est significativement associée aux LMU   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vérification de la première hypothèse de l’étude et il s’agit de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l’hypovitaminose D sévère.</a:t>
            </a:r>
          </a:p>
          <a:p>
            <a:endParaRPr lang="fr-FR" sz="2400" dirty="0" smtClean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354614" y="6130437"/>
            <a:ext cx="1153281" cy="360515"/>
          </a:xfrm>
        </p:spPr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58</a:t>
            </a:fld>
            <a:endParaRPr lang="fr-FR" sz="2400" b="1" dirty="0"/>
          </a:p>
        </p:txBody>
      </p:sp>
      <p:sp>
        <p:nvSpPr>
          <p:cNvPr id="6" name="Flèche droite 5"/>
          <p:cNvSpPr/>
          <p:nvPr/>
        </p:nvSpPr>
        <p:spPr>
          <a:xfrm>
            <a:off x="2009106" y="2477212"/>
            <a:ext cx="309093" cy="148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009106" y="4430332"/>
            <a:ext cx="309093" cy="1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1198802" y="4430332"/>
            <a:ext cx="309093" cy="193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3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7009" y="-154547"/>
            <a:ext cx="8911687" cy="6669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000" b="1" dirty="0" smtClean="0">
                <a:latin typeface="Cambria" panose="02040503050406030204" pitchFamily="18" charset="0"/>
              </a:rPr>
              <a:t/>
            </a:r>
            <a:br>
              <a:rPr lang="fr-FR" sz="2000" b="1" dirty="0" smtClean="0">
                <a:latin typeface="Cambria" panose="02040503050406030204" pitchFamily="18" charset="0"/>
              </a:rPr>
            </a:br>
            <a:r>
              <a:rPr lang="fr-FR" sz="4000" b="1" dirty="0" smtClean="0">
                <a:latin typeface="Cambria" panose="02040503050406030204" pitchFamily="18" charset="0"/>
              </a:rPr>
              <a:t>III.7. VERIFICATION DES HYPOTHESES (2)</a:t>
            </a:r>
            <a:endParaRPr lang="fr-FR" sz="40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214" y="1341574"/>
            <a:ext cx="9945710" cy="4682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2. DEUXIEME HYPOTHESE: </a:t>
            </a:r>
            <a:r>
              <a:rPr lang="fr-FR" sz="2400" b="1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              </a:t>
            </a:r>
            <a:r>
              <a:rPr lang="fr-FR" sz="2400" dirty="0" smtClean="0">
                <a:latin typeface="Cambria" panose="02040503050406030204" pitchFamily="18" charset="0"/>
              </a:rPr>
              <a:t>      il existe une association entre hypovitaminose D et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 l’expression du  gène codant pour la protéine LMP1.</a:t>
            </a:r>
          </a:p>
          <a:p>
            <a:pPr marL="0" indent="0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</a:t>
            </a:r>
            <a:r>
              <a:rPr lang="fr-FR" sz="2400" b="1" dirty="0" smtClean="0">
                <a:latin typeface="Cambria" panose="02040503050406030204" pitchFamily="18" charset="0"/>
              </a:rPr>
              <a:t>Notre Etude :  </a:t>
            </a:r>
          </a:p>
          <a:p>
            <a:pPr marL="0" indent="0">
              <a:buNone/>
            </a:pPr>
            <a:r>
              <a:rPr lang="fr-FR" sz="2400" b="1" dirty="0">
                <a:latin typeface="Cambria" panose="02040503050406030204" pitchFamily="18" charset="0"/>
              </a:rPr>
              <a:t> </a:t>
            </a:r>
            <a:r>
              <a:rPr lang="fr-FR" sz="2400" b="1" dirty="0" smtClean="0">
                <a:latin typeface="Cambria" panose="02040503050406030204" pitchFamily="18" charset="0"/>
              </a:rPr>
              <a:t>                   </a:t>
            </a:r>
            <a:r>
              <a:rPr lang="fr-FR" sz="2400" dirty="0" smtClean="0">
                <a:latin typeface="Cambria" panose="02040503050406030204" pitchFamily="18" charset="0"/>
              </a:rPr>
              <a:t>L’expression du gène codant pour la protéine LMP1 est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significativement associée   à   hypovitaminose  D sévère 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Vérification de la deuxième hypothèse.</a:t>
            </a:r>
          </a:p>
          <a:p>
            <a:pPr marL="0" indent="0">
              <a:buNone/>
            </a:pPr>
            <a:endParaRPr lang="fr-FR" dirty="0" smtClean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354614" y="6130437"/>
            <a:ext cx="1153281" cy="360515"/>
          </a:xfrm>
        </p:spPr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59</a:t>
            </a:fld>
            <a:endParaRPr lang="fr-FR" sz="2400" b="1" dirty="0"/>
          </a:p>
        </p:txBody>
      </p:sp>
      <p:sp>
        <p:nvSpPr>
          <p:cNvPr id="6" name="Flèche droite 5"/>
          <p:cNvSpPr/>
          <p:nvPr/>
        </p:nvSpPr>
        <p:spPr>
          <a:xfrm>
            <a:off x="2125015" y="2034862"/>
            <a:ext cx="412124" cy="1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0354614" y="4481847"/>
            <a:ext cx="309093" cy="15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125014" y="4005330"/>
            <a:ext cx="412124" cy="14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5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854" y="365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Cambria" panose="02040503050406030204" pitchFamily="18" charset="0"/>
              </a:rPr>
              <a:t>NÉANMOINS AU COURS DE CETTE DERNIÈRE DÉCENNIE</a:t>
            </a:r>
            <a:r>
              <a:rPr lang="fr-FR" sz="1800" b="1" dirty="0" smtClean="0">
                <a:latin typeface="Cambria" panose="02040503050406030204" pitchFamily="18" charset="0"/>
              </a:rPr>
              <a:t>, </a:t>
            </a:r>
            <a:endParaRPr lang="fr-FR" sz="18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6189" y="1298881"/>
            <a:ext cx="1138581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1600" dirty="0" smtClean="0">
                <a:latin typeface="Cambria" panose="02040503050406030204" pitchFamily="18" charset="0"/>
              </a:rPr>
              <a:t>                                                </a:t>
            </a:r>
          </a:p>
          <a:p>
            <a:pPr marL="0" indent="0">
              <a:buNone/>
            </a:pP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smtClean="0">
                <a:latin typeface="Cambria" panose="02040503050406030204" pitchFamily="18" charset="0"/>
              </a:rPr>
              <a:t>                              </a:t>
            </a:r>
            <a:r>
              <a:rPr lang="fr-FR" sz="1800" dirty="0" smtClean="0">
                <a:latin typeface="Cambria" panose="02040503050406030204" pitchFamily="18" charset="0"/>
              </a:rPr>
              <a:t>                                                                                 </a:t>
            </a:r>
            <a:r>
              <a:rPr lang="fr-FR" sz="3100" dirty="0" smtClean="0">
                <a:latin typeface="Cambria" panose="02040503050406030204" pitchFamily="18" charset="0"/>
              </a:rPr>
              <a:t>Découverte: </a:t>
            </a:r>
          </a:p>
          <a:p>
            <a:pPr marL="0" indent="0">
              <a:buNone/>
            </a:pPr>
            <a:r>
              <a:rPr lang="fr-FR" sz="3100" dirty="0" smtClean="0">
                <a:latin typeface="Cambria" panose="02040503050406030204" pitchFamily="18" charset="0"/>
              </a:rPr>
              <a:t>                       des actions anti prolifératives  de la vitamine D </a:t>
            </a:r>
          </a:p>
          <a:p>
            <a:pPr marL="0" indent="0">
              <a:buNone/>
            </a:pPr>
            <a:r>
              <a:rPr lang="fr-FR" sz="3100" dirty="0">
                <a:latin typeface="Cambria" panose="02040503050406030204" pitchFamily="18" charset="0"/>
              </a:rPr>
              <a:t> </a:t>
            </a:r>
            <a:r>
              <a:rPr lang="fr-FR" sz="3100" dirty="0" smtClean="0">
                <a:latin typeface="Cambria" panose="02040503050406030204" pitchFamily="18" charset="0"/>
              </a:rPr>
              <a:t>  des capacités oncogéniques de l’EBV même sur les cellules musculaires lisses </a:t>
            </a:r>
          </a:p>
          <a:p>
            <a:pPr marL="0" indent="0">
              <a:buNone/>
            </a:pPr>
            <a:endParaRPr lang="fr-FR" sz="2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2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3100" dirty="0" smtClean="0">
                <a:latin typeface="Cambria" panose="02040503050406030204" pitchFamily="18" charset="0"/>
              </a:rPr>
              <a:t>                             </a:t>
            </a:r>
          </a:p>
          <a:p>
            <a:pPr marL="0" indent="0">
              <a:buNone/>
            </a:pPr>
            <a:r>
              <a:rPr lang="fr-FR" sz="3100" dirty="0">
                <a:latin typeface="Cambria" panose="02040503050406030204" pitchFamily="18" charset="0"/>
              </a:rPr>
              <a:t> </a:t>
            </a:r>
            <a:r>
              <a:rPr lang="fr-FR" sz="3100" dirty="0" smtClean="0">
                <a:latin typeface="Cambria" panose="02040503050406030204" pitchFamily="18" charset="0"/>
              </a:rPr>
              <a:t>                           espoir pour le développement  de nouvelles stratégies </a:t>
            </a:r>
          </a:p>
          <a:p>
            <a:pPr marL="0" indent="0">
              <a:buNone/>
            </a:pPr>
            <a:r>
              <a:rPr lang="fr-FR" sz="3100" dirty="0" smtClean="0">
                <a:latin typeface="Cambria" panose="02040503050406030204" pitchFamily="18" charset="0"/>
              </a:rPr>
              <a:t>                            de prévention et de prise en charge efficaces des LMU</a:t>
            </a:r>
          </a:p>
          <a:p>
            <a:pPr marL="0" indent="0" algn="ctr">
              <a:buNone/>
            </a:pPr>
            <a:r>
              <a:rPr lang="fr-FR" sz="2200" dirty="0" smtClean="0">
                <a:latin typeface="Cambria" panose="02040503050406030204" pitchFamily="18" charset="0"/>
              </a:rPr>
              <a:t>-</a:t>
            </a:r>
            <a:endParaRPr lang="fr-FR" sz="2200" b="1" dirty="0" smtClean="0">
              <a:latin typeface="Cambria" panose="02040503050406030204" pitchFamily="18" charset="0"/>
            </a:endParaRPr>
          </a:p>
          <a:p>
            <a:endParaRPr lang="fr-FR" sz="1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smtClean="0">
                <a:latin typeface="Cambria" panose="02040503050406030204" pitchFamily="18" charset="0"/>
              </a:rPr>
              <a:t>                                 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49087" y="845343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z="2400" b="1" smtClean="0"/>
              <a:t>6</a:t>
            </a:fld>
            <a:endParaRPr lang="fr-FR" sz="2400" b="1" dirty="0"/>
          </a:p>
        </p:txBody>
      </p:sp>
      <p:sp>
        <p:nvSpPr>
          <p:cNvPr id="6" name="Flèche vers le bas 5"/>
          <p:cNvSpPr/>
          <p:nvPr/>
        </p:nvSpPr>
        <p:spPr>
          <a:xfrm>
            <a:off x="4994762" y="2920758"/>
            <a:ext cx="1032551" cy="553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4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2927" y="303392"/>
            <a:ext cx="8911687" cy="666952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III.7. VERIFICATION DES HYPOYHESES (3)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2927" y="1444604"/>
            <a:ext cx="9788605" cy="6150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</a:t>
            </a:r>
            <a:r>
              <a:rPr lang="fr-FR" sz="2400" b="1" dirty="0" smtClean="0">
                <a:latin typeface="Cambria" panose="02040503050406030204" pitchFamily="18" charset="0"/>
              </a:rPr>
              <a:t>3.TROISIEME HYPOTHESE: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il existe une association entre l’hypovitaminose D sévère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et l’expression du gène codant pour la protéine Bcl-2.</a:t>
            </a:r>
          </a:p>
          <a:p>
            <a:pPr marL="0" indent="0">
              <a:buNone/>
            </a:pPr>
            <a:endParaRPr lang="fr-FR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Cambria" panose="02040503050406030204" pitchFamily="18" charset="0"/>
              </a:rPr>
              <a:t> </a:t>
            </a:r>
            <a:r>
              <a:rPr lang="fr-FR" dirty="0" smtClean="0">
                <a:latin typeface="Cambria" panose="02040503050406030204" pitchFamily="18" charset="0"/>
              </a:rPr>
              <a:t>         </a:t>
            </a:r>
            <a:r>
              <a:rPr lang="fr-FR" sz="2400" b="1" dirty="0" smtClean="0">
                <a:latin typeface="Cambria" panose="02040503050406030204" pitchFamily="18" charset="0"/>
              </a:rPr>
              <a:t>Notre Etude:</a:t>
            </a:r>
          </a:p>
          <a:p>
            <a:pPr marL="0" indent="0">
              <a:buNone/>
            </a:pPr>
            <a:r>
              <a:rPr lang="fr-FR" sz="2400" b="1" dirty="0">
                <a:latin typeface="Cambria" panose="02040503050406030204" pitchFamily="18" charset="0"/>
              </a:rPr>
              <a:t> </a:t>
            </a:r>
            <a:r>
              <a:rPr lang="fr-FR" sz="2400" b="1" dirty="0" smtClean="0">
                <a:latin typeface="Cambria" panose="02040503050406030204" pitchFamily="18" charset="0"/>
              </a:rPr>
              <a:t>                   </a:t>
            </a:r>
            <a:r>
              <a:rPr lang="fr-FR" sz="2400" dirty="0" smtClean="0">
                <a:latin typeface="Cambria" panose="02040503050406030204" pitchFamily="18" charset="0"/>
              </a:rPr>
              <a:t>L’association entre l’hypovitaminose D sévère et l’expression du </a:t>
            </a:r>
          </a:p>
          <a:p>
            <a:pPr marL="0" indent="0">
              <a:buNone/>
            </a:pPr>
            <a:r>
              <a:rPr lang="fr-FR" sz="2400" dirty="0" smtClean="0">
                <a:latin typeface="Cambria" panose="02040503050406030204" pitchFamily="18" charset="0"/>
              </a:rPr>
              <a:t>                    gène codant pour  la protéine anti apoptotique  Bcl-2 </a:t>
            </a:r>
            <a:r>
              <a:rPr lang="fr-FR" sz="2400" dirty="0">
                <a:latin typeface="Cambria" panose="02040503050406030204" pitchFamily="18" charset="0"/>
              </a:rPr>
              <a:t>,</a:t>
            </a:r>
            <a:r>
              <a:rPr lang="fr-FR" sz="2400" dirty="0" smtClean="0">
                <a:latin typeface="Cambria" panose="02040503050406030204" pitchFamily="18" charset="0"/>
              </a:rPr>
              <a:t> n’a pas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été démontrée avec suffisamment de puissance pour atteindre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             le seuil de signification statistique.</a:t>
            </a:r>
            <a:endParaRPr lang="fr-FR" sz="2400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354614" y="6130437"/>
            <a:ext cx="1153281" cy="360515"/>
          </a:xfrm>
        </p:spPr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60</a:t>
            </a:fld>
            <a:endParaRPr lang="fr-FR" sz="2400" b="1" dirty="0"/>
          </a:p>
        </p:txBody>
      </p:sp>
      <p:sp>
        <p:nvSpPr>
          <p:cNvPr id="7" name="Flèche droite 6"/>
          <p:cNvSpPr/>
          <p:nvPr/>
        </p:nvSpPr>
        <p:spPr>
          <a:xfrm>
            <a:off x="2266682" y="2150770"/>
            <a:ext cx="399245" cy="154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266681" y="4108360"/>
            <a:ext cx="399245" cy="148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6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775" y="283335"/>
            <a:ext cx="10515600" cy="425003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IV. CONCLUSION GENERALE (1)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53054"/>
            <a:ext cx="10515600" cy="614966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fr-FR" sz="1800" dirty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9600" dirty="0" smtClean="0">
                <a:latin typeface="Cambria" panose="02040503050406030204" pitchFamily="18" charset="0"/>
              </a:rPr>
              <a:t>1. L’hypovitaminose </a:t>
            </a:r>
            <a:r>
              <a:rPr lang="fr-FR" sz="9600" dirty="0">
                <a:latin typeface="Cambria" panose="02040503050406030204" pitchFamily="18" charset="0"/>
              </a:rPr>
              <a:t>D sévère </a:t>
            </a:r>
            <a:r>
              <a:rPr lang="fr-FR" sz="9600" dirty="0" smtClean="0">
                <a:latin typeface="Cambria" panose="02040503050406030204" pitchFamily="18" charset="0"/>
              </a:rPr>
              <a:t>est associée significativement aux LMU chez la femme Congolaise de Kinshasa  et constitue un nouveau  </a:t>
            </a:r>
            <a:r>
              <a:rPr lang="fr-FR" sz="9600" dirty="0">
                <a:latin typeface="Cambria" panose="02040503050406030204" pitchFamily="18" charset="0"/>
              </a:rPr>
              <a:t>facteur de risque </a:t>
            </a:r>
            <a:r>
              <a:rPr lang="fr-FR" sz="9600" dirty="0" smtClean="0">
                <a:latin typeface="Cambria" panose="02040503050406030204" pitchFamily="18" charset="0"/>
              </a:rPr>
              <a:t>émergent des LMU dans notre milieu.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fr-FR" sz="9600" dirty="0" smtClean="0">
              <a:latin typeface="Cambria" panose="0204050305040603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9600" dirty="0" smtClean="0">
                <a:latin typeface="Cambria" panose="02040503050406030204" pitchFamily="18" charset="0"/>
              </a:rPr>
              <a:t>2. Il existe un polymorphisme histopathologique au sein des tissus léiomyomateux provenant de la femme Congolaise de Kinshasa avec prédominance des LMU de type cellulaire contrairement aux données de la littérature.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fr-FR" sz="96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AutoNum type="arabicPeriod"/>
            </a:pPr>
            <a:endParaRPr lang="fr-FR" sz="64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AutoNum type="arabicPeriod"/>
            </a:pPr>
            <a:endParaRPr lang="fr-FR" sz="6400" dirty="0">
              <a:latin typeface="Cambria" panose="0204050305040603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6400" dirty="0" smtClean="0">
                <a:latin typeface="Cambria" panose="02040503050406030204" pitchFamily="18" charset="0"/>
              </a:rPr>
              <a:t> </a:t>
            </a:r>
            <a:r>
              <a:rPr lang="fr-FR" sz="6400" dirty="0"/>
              <a:t/>
            </a:r>
            <a:br>
              <a:rPr lang="fr-FR" sz="6400" dirty="0"/>
            </a:br>
            <a:r>
              <a:rPr lang="fr-FR" sz="2200" dirty="0"/>
              <a:t> </a:t>
            </a:r>
          </a:p>
          <a:p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C7D-B1AE-4BAC-8D58-03D958637375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700825" y="718219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61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215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775" y="283335"/>
            <a:ext cx="10515600" cy="425003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IV.  CONCLUSION GENERALE (2)</a:t>
            </a:r>
            <a:endParaRPr lang="fr-FR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2295" y="913660"/>
            <a:ext cx="10515600" cy="614966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fr-FR" sz="1800" dirty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9600" dirty="0" smtClean="0">
                <a:latin typeface="Cambria" panose="02040503050406030204" pitchFamily="18" charset="0"/>
              </a:rPr>
              <a:t>3. L’expression des gènes codant pour les protéines Bcl-2 et LMP1 est spécifique à chaque type histopathologique des LMU.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fr-FR" sz="9600" dirty="0">
              <a:latin typeface="Cambria" panose="0204050305040603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9600" dirty="0" smtClean="0">
                <a:latin typeface="Cambria" panose="02040503050406030204" pitchFamily="18" charset="0"/>
              </a:rPr>
              <a:t> 4. L’association </a:t>
            </a:r>
            <a:r>
              <a:rPr lang="fr-FR" sz="9600" dirty="0">
                <a:latin typeface="Cambria" panose="02040503050406030204" pitchFamily="18" charset="0"/>
              </a:rPr>
              <a:t>entre l’hypovitaminose D sévère et l’expression du gène codant pour la protéine  </a:t>
            </a:r>
            <a:r>
              <a:rPr lang="fr-FR" sz="9600" dirty="0" smtClean="0">
                <a:latin typeface="Cambria" panose="02040503050406030204" pitchFamily="18" charset="0"/>
              </a:rPr>
              <a:t>LMP1, est </a:t>
            </a:r>
            <a:r>
              <a:rPr lang="fr-FR" sz="9600" dirty="0">
                <a:latin typeface="Cambria" panose="02040503050406030204" pitchFamily="18" charset="0"/>
              </a:rPr>
              <a:t>statistiquement significative.  Par contre , l’association entre l’hypovitaminose D sévère et l’expression du gène codant pour la protéine </a:t>
            </a:r>
            <a:r>
              <a:rPr lang="fr-FR" sz="9600" dirty="0" smtClean="0">
                <a:latin typeface="Cambria" panose="02040503050406030204" pitchFamily="18" charset="0"/>
              </a:rPr>
              <a:t>Bcl-2 n’ atteint pas le seuil de signification statistique dans les LMU chez la femme Congolaise.</a:t>
            </a:r>
            <a:endParaRPr lang="fr-FR" sz="9600" dirty="0">
              <a:latin typeface="Cambria" panose="0204050305040603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fr-FR" sz="96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AutoNum type="arabicPeriod"/>
            </a:pPr>
            <a:endParaRPr lang="fr-FR" sz="96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AutoNum type="arabicPeriod"/>
            </a:pPr>
            <a:endParaRPr lang="fr-FR" sz="6400" dirty="0">
              <a:latin typeface="Cambria" panose="0204050305040603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6400" dirty="0" smtClean="0">
                <a:latin typeface="Cambria" panose="02040503050406030204" pitchFamily="18" charset="0"/>
              </a:rPr>
              <a:t> </a:t>
            </a:r>
            <a:r>
              <a:rPr lang="fr-FR" sz="6400" dirty="0"/>
              <a:t/>
            </a:r>
            <a:br>
              <a:rPr lang="fr-FR" sz="6400" dirty="0"/>
            </a:br>
            <a:r>
              <a:rPr lang="fr-FR" sz="2200" dirty="0"/>
              <a:t> </a:t>
            </a:r>
          </a:p>
          <a:p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4C7D-B1AE-4BAC-8D58-03D958637375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580543" y="731098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62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4498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6318" y="180302"/>
            <a:ext cx="10515600" cy="8757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latin typeface="Cambria" panose="02040503050406030204" pitchFamily="18" charset="0"/>
              </a:rPr>
              <a:t>V.  PERSPECTIVES D’AVENIR (1)</a:t>
            </a: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endParaRPr lang="fr-FR" sz="16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864" y="1559396"/>
            <a:ext cx="11445682" cy="494143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fr-FR" sz="2800" b="1" dirty="0" smtClean="0">
                <a:latin typeface="Cambria" panose="02040503050406030204" pitchFamily="18" charset="0"/>
              </a:rPr>
              <a:t>1.</a:t>
            </a:r>
            <a:r>
              <a:rPr lang="fr-FR" sz="2800" dirty="0" smtClean="0">
                <a:latin typeface="Cambria" panose="02040503050406030204" pitchFamily="18" charset="0"/>
              </a:rPr>
              <a:t>Des études de cohorte à grande échelle dans la population Congolaise </a:t>
            </a:r>
          </a:p>
          <a:p>
            <a:pPr marL="0" lvl="0" indent="0"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de la RDC pour consolider les conclusions de ce travail préliminaire.</a:t>
            </a:r>
          </a:p>
          <a:p>
            <a:pPr marL="0" lvl="0" indent="0" algn="just">
              <a:buNone/>
            </a:pPr>
            <a:endParaRPr lang="fr-FR" sz="2800" dirty="0"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r>
              <a:rPr lang="fr-FR" sz="2800" b="1" dirty="0" smtClean="0">
                <a:latin typeface="Cambria" panose="02040503050406030204" pitchFamily="18" charset="0"/>
              </a:rPr>
              <a:t>2. </a:t>
            </a:r>
            <a:r>
              <a:rPr lang="fr-FR" sz="2800" dirty="0" smtClean="0">
                <a:latin typeface="Cambria" panose="02040503050406030204" pitchFamily="18" charset="0"/>
              </a:rPr>
              <a:t>Des études pour valider la supplémentation en vitamine D dans la </a:t>
            </a:r>
          </a:p>
          <a:p>
            <a:pPr marL="0" lvl="0" indent="0"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stratégie de prévention des LMU chez la  femme congolaise.</a:t>
            </a:r>
          </a:p>
          <a:p>
            <a:pPr marL="0" lvl="0" indent="0" algn="just">
              <a:buNone/>
            </a:pPr>
            <a:endParaRPr lang="fr-FR" sz="2800" dirty="0" smtClean="0">
              <a:latin typeface="Cambria" panose="02040503050406030204" pitchFamily="18" charset="0"/>
            </a:endParaRPr>
          </a:p>
          <a:p>
            <a:endParaRPr lang="fr-FR" sz="1800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C7EE-597A-4A07-B35A-E02A1C453555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625282" y="782922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63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2627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6318" y="180302"/>
            <a:ext cx="10515600" cy="8757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latin typeface="Cambria" panose="02040503050406030204" pitchFamily="18" charset="0"/>
              </a:rPr>
              <a:t>V.  PERSPECTIVES D’AVENIR (2)</a:t>
            </a:r>
            <a:r>
              <a:rPr lang="fr-FR" sz="1600" b="1" dirty="0">
                <a:latin typeface="Cambria" panose="02040503050406030204" pitchFamily="18" charset="0"/>
              </a:rPr>
              <a:t/>
            </a:r>
            <a:br>
              <a:rPr lang="fr-FR" sz="1600" b="1" dirty="0">
                <a:latin typeface="Cambria" panose="02040503050406030204" pitchFamily="18" charset="0"/>
              </a:rPr>
            </a:br>
            <a:endParaRPr lang="fr-FR" sz="16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470" y="965484"/>
            <a:ext cx="11445682" cy="494143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fr-FR" sz="1900" dirty="0" smtClean="0"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r>
              <a:rPr lang="fr-FR" sz="2800" b="1" dirty="0" smtClean="0">
                <a:latin typeface="Cambria" panose="02040503050406030204" pitchFamily="18" charset="0"/>
              </a:rPr>
              <a:t>3. </a:t>
            </a:r>
            <a:r>
              <a:rPr lang="fr-FR" sz="2800" dirty="0" smtClean="0">
                <a:latin typeface="Cambria" panose="02040503050406030204" pitchFamily="18" charset="0"/>
              </a:rPr>
              <a:t>Des études focalisées sur la manière  d’introduire  la vitamine D dans </a:t>
            </a:r>
          </a:p>
          <a:p>
            <a:pPr marL="0" lvl="0" indent="0"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l’arsenal   thérapeutique   des LMU  comme traitement de fond ou adjuvant </a:t>
            </a:r>
          </a:p>
          <a:p>
            <a:pPr marL="0" lvl="0" indent="0"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à la chirurgie.</a:t>
            </a:r>
          </a:p>
          <a:p>
            <a:pPr marL="0" lvl="0" indent="0"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   </a:t>
            </a:r>
          </a:p>
          <a:p>
            <a:pPr marL="0" lvl="0" indent="0" algn="just">
              <a:buNone/>
            </a:pPr>
            <a:r>
              <a:rPr lang="fr-FR" sz="2800" b="1" dirty="0" smtClean="0">
                <a:latin typeface="Cambria" panose="02040503050406030204" pitchFamily="18" charset="0"/>
              </a:rPr>
              <a:t>4. </a:t>
            </a:r>
            <a:r>
              <a:rPr lang="fr-FR" sz="2800" dirty="0" smtClean="0">
                <a:latin typeface="Cambria" panose="02040503050406030204" pitchFamily="18" charset="0"/>
              </a:rPr>
              <a:t>En attendant</a:t>
            </a: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dirty="0" smtClean="0">
                <a:latin typeface="Cambria" panose="02040503050406030204" pitchFamily="18" charset="0"/>
              </a:rPr>
              <a:t>l’aboutissement de ces études de validation ,  des conseils </a:t>
            </a:r>
          </a:p>
          <a:p>
            <a:pPr marL="0" lvl="0" indent="0"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diététiques doivent déjà être prodigués aux femmes Congolaises avec </a:t>
            </a:r>
          </a:p>
          <a:p>
            <a:pPr marL="0" lvl="0" indent="0" algn="just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risque des LMU.</a:t>
            </a:r>
          </a:p>
          <a:p>
            <a:endParaRPr lang="fr-FR" sz="2800" dirty="0">
              <a:latin typeface="Cambria" panose="02040503050406030204" pitchFamily="18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C7EE-597A-4A07-B35A-E02A1C453555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625282" y="782922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64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1578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467" y="497613"/>
            <a:ext cx="10515600" cy="630105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latin typeface="Cambria" panose="02040503050406030204" pitchFamily="18" charset="0"/>
              </a:rPr>
              <a:t>MERCI</a:t>
            </a:r>
            <a:endParaRPr lang="fr-FR" b="1" dirty="0">
              <a:latin typeface="Cambria" panose="020405030504060302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9298" r="14977" b="9450"/>
          <a:stretch/>
        </p:blipFill>
        <p:spPr>
          <a:xfrm>
            <a:off x="2420843" y="1326400"/>
            <a:ext cx="7328848" cy="4811582"/>
          </a:xfrm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BE83-F1D8-401D-A0EB-4024946C05C5}" type="datetime1">
              <a:rPr lang="fr-FR" smtClean="0"/>
              <a:t>08/12/2018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-544133" y="762593"/>
            <a:ext cx="2743200" cy="365125"/>
          </a:xfrm>
        </p:spPr>
        <p:txBody>
          <a:bodyPr/>
          <a:lstStyle/>
          <a:p>
            <a:pPr algn="ctr"/>
            <a:fld id="{835B65C8-1BAC-4C91-8623-439D3EBCE3B4}" type="slidenum">
              <a:rPr lang="fr-FR" sz="2400" b="1" smtClean="0"/>
              <a:pPr algn="ctr"/>
              <a:t>65</a:t>
            </a:fld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5215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9455" y="403752"/>
            <a:ext cx="10515600" cy="523527"/>
          </a:xfrm>
        </p:spPr>
        <p:txBody>
          <a:bodyPr>
            <a:normAutofit fontScale="90000"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fr-FR" sz="2400" b="1" dirty="0" smtClean="0">
                <a:latin typeface="Cambria" panose="02040503050406030204" pitchFamily="18" charset="0"/>
              </a:rPr>
              <a:t>          </a:t>
            </a:r>
            <a:r>
              <a:rPr lang="fr-FR" sz="3200" b="1" dirty="0" smtClean="0">
                <a:latin typeface="Cambria" panose="02040503050406030204" pitchFamily="18" charset="0"/>
              </a:rPr>
              <a:t>VITAMINE D</a:t>
            </a:r>
            <a:endParaRPr lang="fr-FR" sz="3200" b="1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2134" y="1006217"/>
            <a:ext cx="9827187" cy="51242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1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b="1" dirty="0" smtClean="0">
                <a:latin typeface="Cambria" panose="02040503050406030204" pitchFamily="18" charset="0"/>
              </a:rPr>
              <a:t>                                                    </a:t>
            </a:r>
            <a:r>
              <a:rPr lang="fr-FR" sz="2800" b="1" dirty="0" smtClean="0">
                <a:latin typeface="Cambria" panose="02040503050406030204" pitchFamily="18" charset="0"/>
              </a:rPr>
              <a:t>Premières  études</a:t>
            </a:r>
          </a:p>
          <a:p>
            <a:pPr marL="0" indent="0"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Relation possible entre la vitamine D et les LMU</a:t>
            </a:r>
          </a:p>
          <a:p>
            <a:pPr marL="0" indent="0" algn="ctr">
              <a:buNone/>
            </a:pPr>
            <a:endParaRPr lang="fr-FR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800" b="1" dirty="0" smtClean="0">
                <a:latin typeface="Cambria" panose="02040503050406030204" pitchFamily="18" charset="0"/>
              </a:rPr>
              <a:t>Etudes in vitro sur tissus léiomyomateux</a:t>
            </a:r>
          </a:p>
          <a:p>
            <a:pPr marL="0" indent="0" algn="ctr">
              <a:buNone/>
            </a:pPr>
            <a:r>
              <a:rPr lang="fr-FR" sz="2800" b="1" dirty="0" smtClean="0">
                <a:latin typeface="Cambria" panose="02040503050406030204" pitchFamily="18" charset="0"/>
              </a:rPr>
              <a:t>  et in vivo chez l’animal                    </a:t>
            </a:r>
          </a:p>
          <a:p>
            <a:endParaRPr lang="fr-FR" sz="2800" dirty="0">
              <a:latin typeface="Cambria" panose="02040503050406030204" pitchFamily="18" charset="0"/>
            </a:endParaRPr>
          </a:p>
          <a:p>
            <a:endParaRPr lang="fr-FR" sz="28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800" dirty="0" smtClean="0">
                <a:latin typeface="Cambria" panose="02040503050406030204" pitchFamily="18" charset="0"/>
              </a:rPr>
              <a:t>   Etablissement de l’effet anti oncogénique de la Vit. D</a:t>
            </a:r>
            <a:endParaRPr lang="fr-FR" sz="1800" dirty="0" smtClean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1777891" y="823655"/>
            <a:ext cx="2743200" cy="365125"/>
          </a:xfrm>
        </p:spPr>
        <p:txBody>
          <a:bodyPr/>
          <a:lstStyle/>
          <a:p>
            <a:fld id="{835B65C8-1BAC-4C91-8623-439D3EBCE3B4}" type="slidenum">
              <a:rPr lang="fr-FR" sz="2400" b="1" smtClean="0"/>
              <a:t>7</a:t>
            </a:fld>
            <a:endParaRPr lang="fr-FR" sz="2400" b="1" dirty="0"/>
          </a:p>
        </p:txBody>
      </p:sp>
      <p:sp>
        <p:nvSpPr>
          <p:cNvPr id="8" name="Flèche vers le bas 7"/>
          <p:cNvSpPr/>
          <p:nvPr/>
        </p:nvSpPr>
        <p:spPr>
          <a:xfrm>
            <a:off x="5065313" y="4634157"/>
            <a:ext cx="820331" cy="478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5065312" y="1829672"/>
            <a:ext cx="820331" cy="402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2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9730" y="512697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fr-FR" sz="1800" b="1" dirty="0" smtClean="0">
                <a:latin typeface="Cambria" panose="02040503050406030204" pitchFamily="18" charset="0"/>
              </a:rPr>
              <a:t/>
            </a:r>
            <a:br>
              <a:rPr lang="fr-FR" sz="1800" b="1" dirty="0" smtClean="0">
                <a:latin typeface="Cambria" panose="02040503050406030204" pitchFamily="18" charset="0"/>
              </a:rPr>
            </a:br>
            <a:r>
              <a:rPr lang="fr-FR" sz="1800" b="1" dirty="0" smtClean="0">
                <a:latin typeface="Cambria" panose="02040503050406030204" pitchFamily="18" charset="0"/>
              </a:rPr>
              <a:t>Fig.1</a:t>
            </a:r>
            <a:r>
              <a:rPr lang="fr-FR" sz="1800" b="1" dirty="0">
                <a:latin typeface="Cambria" panose="02040503050406030204" pitchFamily="18" charset="0"/>
              </a:rPr>
              <a:t>. </a:t>
            </a:r>
            <a:r>
              <a:rPr lang="fr-FR" sz="1800" b="1" dirty="0" smtClean="0">
                <a:latin typeface="Cambria" panose="02040503050406030204" pitchFamily="18" charset="0"/>
              </a:rPr>
              <a:t>Action antiproliférative </a:t>
            </a:r>
            <a:r>
              <a:rPr lang="fr-FR" sz="1800" b="1" dirty="0">
                <a:latin typeface="Cambria" panose="02040503050406030204" pitchFamily="18" charset="0"/>
              </a:rPr>
              <a:t>de la vitamine D sur les </a:t>
            </a:r>
            <a:r>
              <a:rPr lang="fr-FR" sz="1800" b="1" dirty="0" smtClean="0">
                <a:latin typeface="Cambria" panose="02040503050406030204" pitchFamily="18" charset="0"/>
              </a:rPr>
              <a:t>LMU </a:t>
            </a:r>
            <a:r>
              <a:rPr lang="fr-FR" sz="1800" b="1" dirty="0">
                <a:latin typeface="Cambria" panose="02040503050406030204" pitchFamily="18" charset="0"/>
              </a:rPr>
              <a:t/>
            </a:r>
            <a:br>
              <a:rPr lang="fr-FR" sz="1800" b="1" dirty="0">
                <a:latin typeface="Cambria" panose="02040503050406030204" pitchFamily="18" charset="0"/>
              </a:rPr>
            </a:br>
            <a:r>
              <a:rPr lang="fr-FR" sz="1800" dirty="0">
                <a:latin typeface="Cambria" panose="02040503050406030204" pitchFamily="18" charset="0"/>
              </a:rPr>
              <a:t> </a:t>
            </a:r>
            <a:r>
              <a:rPr lang="fr-FR" sz="1800" dirty="0" smtClean="0">
                <a:latin typeface="Cambria" panose="02040503050406030204" pitchFamily="18" charset="0"/>
              </a:rPr>
              <a:t> Halder </a:t>
            </a:r>
            <a:r>
              <a:rPr lang="fr-FR" sz="1800" dirty="0">
                <a:latin typeface="Cambria" panose="02040503050406030204" pitchFamily="18" charset="0"/>
              </a:rPr>
              <a:t>et al. ( </a:t>
            </a:r>
            <a:r>
              <a:rPr lang="fr-FR" sz="1800" dirty="0" smtClean="0">
                <a:latin typeface="Cambria" panose="02040503050406030204" pitchFamily="18" charset="0"/>
              </a:rPr>
              <a:t>USA 2011, 2012</a:t>
            </a:r>
            <a:r>
              <a:rPr lang="fr-FR" sz="1800" dirty="0">
                <a:latin typeface="Cambria" panose="02040503050406030204" pitchFamily="18" charset="0"/>
              </a:rPr>
              <a:t>)  et  Sharan et al. </a:t>
            </a:r>
            <a:r>
              <a:rPr lang="fr-FR" sz="1800" dirty="0" smtClean="0">
                <a:latin typeface="Cambria" panose="02040503050406030204" pitchFamily="18" charset="0"/>
              </a:rPr>
              <a:t>(USA 2011</a:t>
            </a:r>
            <a:r>
              <a:rPr lang="fr-FR" sz="1800" dirty="0">
                <a:latin typeface="Cambria" panose="02040503050406030204" pitchFamily="18" charset="0"/>
              </a:rPr>
              <a:t>).</a:t>
            </a:r>
            <a:br>
              <a:rPr lang="fr-FR" sz="1800" dirty="0">
                <a:latin typeface="Cambria" panose="02040503050406030204" pitchFamily="18" charset="0"/>
              </a:rPr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1812" y="477151"/>
            <a:ext cx="11522813" cy="488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            </a:t>
            </a:r>
            <a:r>
              <a:rPr lang="fr-FR" sz="2800" b="1" dirty="0" smtClean="0">
                <a:latin typeface="Cambria" panose="02040503050406030204" pitchFamily="18" charset="0"/>
              </a:rPr>
              <a:t>VITAMINE D AUX CONCENTRATIONS SÉRIQUES SUFFISANTES</a:t>
            </a:r>
          </a:p>
          <a:p>
            <a:pPr marL="0" indent="0">
              <a:buNone/>
            </a:pPr>
            <a:endParaRPr lang="fr-F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Cambria" panose="02040503050406030204" pitchFamily="18" charset="0"/>
              </a:rPr>
              <a:t> </a:t>
            </a:r>
            <a:r>
              <a:rPr lang="fr-FR" dirty="0" smtClean="0">
                <a:latin typeface="Cambria" panose="02040503050406030204" pitchFamily="18" charset="0"/>
              </a:rPr>
              <a:t>          </a:t>
            </a:r>
          </a:p>
          <a:p>
            <a:pPr marL="0" indent="0">
              <a:buNone/>
            </a:pPr>
            <a:r>
              <a:rPr lang="fr-FR" dirty="0" smtClean="0">
                <a:latin typeface="Cambria" panose="02040503050406030204" pitchFamily="18" charset="0"/>
              </a:rPr>
              <a:t>                 ↓CDK    ↓ COMT     ↓ PCNA                              ↑ CASP3   ↓ Bcl-2                                 ↓ TGF</a:t>
            </a:r>
            <a:r>
              <a:rPr lang="el-GR" dirty="0" smtClean="0">
                <a:latin typeface="Cambria" panose="02040503050406030204" pitchFamily="18" charset="0"/>
              </a:rPr>
              <a:t>β</a:t>
            </a:r>
            <a:r>
              <a:rPr lang="fr-FR" dirty="0" smtClean="0">
                <a:latin typeface="Cambria" panose="02040503050406030204" pitchFamily="18" charset="0"/>
              </a:rPr>
              <a:t>3</a:t>
            </a:r>
          </a:p>
          <a:p>
            <a:pPr marL="0" indent="0">
              <a:buNone/>
            </a:pPr>
            <a:endParaRPr lang="fr-F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Cambria" panose="02040503050406030204" pitchFamily="18" charset="0"/>
              </a:rPr>
              <a:t>           Blocage des cycles cellulaires                   Activation de l’apoptose        Inhibition de la croissance de la MEC</a:t>
            </a:r>
          </a:p>
          <a:p>
            <a:pPr marL="0" indent="0">
              <a:buNone/>
            </a:pPr>
            <a:endParaRPr lang="fr-F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>
                <a:latin typeface="Cambria" panose="02040503050406030204" pitchFamily="18" charset="0"/>
              </a:rPr>
              <a:t>Arrêt du développement des LMU</a:t>
            </a:r>
          </a:p>
          <a:p>
            <a:pPr marL="0" indent="0" algn="ctr">
              <a:buNone/>
            </a:pPr>
            <a:endParaRPr lang="fr-FR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2800" b="1" dirty="0" smtClean="0">
                <a:latin typeface="Cambria" panose="02040503050406030204" pitchFamily="18" charset="0"/>
              </a:rPr>
              <a:t>HYPOVITAMINOSE D = FACTEUR DE RISQUE POTENTIEL  DES LMU</a:t>
            </a:r>
            <a:endParaRPr lang="fr-FR" sz="28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fr-FR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65C8-1BAC-4C91-8623-439D3EBCE3B4}" type="slidenum">
              <a:rPr lang="fr-FR" sz="2400" b="1" smtClean="0"/>
              <a:t>8</a:t>
            </a:fld>
            <a:endParaRPr lang="fr-FR" sz="2400" b="1" dirty="0"/>
          </a:p>
        </p:txBody>
      </p:sp>
      <p:sp>
        <p:nvSpPr>
          <p:cNvPr id="6" name="Moins 5"/>
          <p:cNvSpPr/>
          <p:nvPr/>
        </p:nvSpPr>
        <p:spPr>
          <a:xfrm>
            <a:off x="2227516" y="3055430"/>
            <a:ext cx="7856113" cy="21894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oins 6"/>
          <p:cNvSpPr/>
          <p:nvPr/>
        </p:nvSpPr>
        <p:spPr>
          <a:xfrm>
            <a:off x="686596" y="2090771"/>
            <a:ext cx="390229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5207116" y="2117587"/>
            <a:ext cx="1873351" cy="457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oins 8"/>
          <p:cNvSpPr/>
          <p:nvPr/>
        </p:nvSpPr>
        <p:spPr>
          <a:xfrm>
            <a:off x="8580733" y="2094486"/>
            <a:ext cx="1300767" cy="9015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5998198" y="3213165"/>
            <a:ext cx="291188" cy="234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2340889" y="2126770"/>
            <a:ext cx="286401" cy="236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5974641" y="2152780"/>
            <a:ext cx="314745" cy="210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flipH="1">
            <a:off x="9062212" y="2126770"/>
            <a:ext cx="267212" cy="243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2186384" y="1185102"/>
            <a:ext cx="1709473" cy="34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3105201" y="1255392"/>
            <a:ext cx="1342959" cy="306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981923" y="1270241"/>
            <a:ext cx="2036146" cy="290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502169" y="1518648"/>
            <a:ext cx="267706" cy="160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4123241" y="1315059"/>
            <a:ext cx="781337" cy="245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5602692" y="1557864"/>
            <a:ext cx="263107" cy="162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vers le bas 14"/>
          <p:cNvSpPr/>
          <p:nvPr/>
        </p:nvSpPr>
        <p:spPr>
          <a:xfrm>
            <a:off x="5842239" y="4185935"/>
            <a:ext cx="579547" cy="309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1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9925" y="447349"/>
            <a:ext cx="954863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>
                <a:latin typeface="Cambria" panose="02040503050406030204" pitchFamily="18" charset="0"/>
              </a:rPr>
              <a:t>TROIS ÉTUDES ÉPIDÉMIOLOGIQUES COMPARATIVES</a:t>
            </a:r>
            <a:r>
              <a:rPr lang="fr-FR" sz="1800" b="1" dirty="0" smtClean="0">
                <a:latin typeface="Cambria" panose="02040503050406030204" pitchFamily="18" charset="0"/>
              </a:rPr>
              <a:t/>
            </a:r>
            <a:br>
              <a:rPr lang="fr-FR" sz="1800" b="1" dirty="0" smtClean="0">
                <a:latin typeface="Cambria" panose="02040503050406030204" pitchFamily="18" charset="0"/>
              </a:rPr>
            </a:br>
            <a:r>
              <a:rPr lang="fr-FR" sz="1800" b="1" dirty="0" smtClean="0">
                <a:latin typeface="Cambria" panose="02040503050406030204" pitchFamily="18" charset="0"/>
              </a:rPr>
              <a:t/>
            </a:r>
            <a:br>
              <a:rPr lang="fr-FR" sz="1800" b="1" dirty="0" smtClean="0">
                <a:latin typeface="Cambria" panose="02040503050406030204" pitchFamily="18" charset="0"/>
              </a:rPr>
            </a:br>
            <a:r>
              <a:rPr lang="fr-FR" sz="2000" dirty="0" err="1">
                <a:latin typeface="Cambria" panose="02040503050406030204" pitchFamily="18" charset="0"/>
              </a:rPr>
              <a:t>Sabry</a:t>
            </a:r>
            <a:r>
              <a:rPr lang="fr-FR" sz="2000" dirty="0">
                <a:latin typeface="Cambria" panose="02040503050406030204" pitchFamily="18" charset="0"/>
              </a:rPr>
              <a:t> M, et al. ( EGYPTE 2013), Paffioni A, et al. (ITALIE 2013), Baird DD, et al. (USA 2013</a:t>
            </a:r>
            <a:r>
              <a:rPr lang="fr-FR" sz="2000" dirty="0" smtClean="0">
                <a:latin typeface="Cambria" panose="02040503050406030204" pitchFamily="18" charset="0"/>
              </a:rPr>
              <a:t>) </a:t>
            </a:r>
            <a:endParaRPr lang="fr-FR" sz="2000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86482"/>
            <a:ext cx="10515600" cy="47984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sz="1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1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sz="1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1600" dirty="0">
                <a:latin typeface="Cambria" panose="02040503050406030204" pitchFamily="18" charset="0"/>
              </a:rPr>
              <a:t> </a:t>
            </a:r>
            <a:r>
              <a:rPr lang="fr-FR" sz="1600" dirty="0" smtClean="0">
                <a:latin typeface="Cambria" panose="02040503050406030204" pitchFamily="18" charset="0"/>
              </a:rPr>
              <a:t>    </a:t>
            </a:r>
            <a:r>
              <a:rPr lang="fr-FR" sz="2400" dirty="0" smtClean="0">
                <a:latin typeface="Cambria" panose="02040503050406030204" pitchFamily="18" charset="0"/>
              </a:rPr>
              <a:t>Hypovitaminose D est significativement plus fréquente chez les femmes avec LMU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</a:rPr>
              <a:t>      Absence de l’hypovitaminose D                   réduction de 32% de risque de LMU</a:t>
            </a:r>
          </a:p>
          <a:p>
            <a:pPr marL="0" indent="0">
              <a:buNone/>
            </a:pPr>
            <a:endParaRPr lang="fr-F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600" dirty="0">
                <a:latin typeface="Cambria" panose="02040503050406030204" pitchFamily="18" charset="0"/>
              </a:rPr>
              <a:t> </a:t>
            </a:r>
            <a:r>
              <a:rPr lang="fr-FR" sz="2600" dirty="0" smtClean="0">
                <a:latin typeface="Cambria" panose="02040503050406030204" pitchFamily="18" charset="0"/>
              </a:rPr>
              <a:t>                         </a:t>
            </a:r>
            <a:r>
              <a:rPr lang="fr-FR" sz="2600" b="1" dirty="0" smtClean="0">
                <a:latin typeface="Cambria" panose="02040503050406030204" pitchFamily="18" charset="0"/>
              </a:rPr>
              <a:t>HYPOVITAMINOSE D = FACTEUR DE RISQUE DES LMU</a:t>
            </a:r>
          </a:p>
          <a:p>
            <a:pPr marL="0" indent="0"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                     	</a:t>
            </a:r>
            <a:endParaRPr lang="fr-FR" sz="1800" b="1" dirty="0">
              <a:latin typeface="Cambria" panose="020405030504060302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2118-7385-4E65-AA18-179AAAAE4F8A}" type="datetime1">
              <a:rPr lang="fr-FR" smtClean="0"/>
              <a:t>08/12/2018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48316" y="826419"/>
            <a:ext cx="779767" cy="365125"/>
          </a:xfrm>
        </p:spPr>
        <p:txBody>
          <a:bodyPr/>
          <a:lstStyle/>
          <a:p>
            <a:fld id="{835B65C8-1BAC-4C91-8623-439D3EBCE3B4}" type="slidenum">
              <a:rPr lang="fr-FR" sz="2400" b="1" smtClean="0"/>
              <a:t>9</a:t>
            </a:fld>
            <a:endParaRPr lang="fr-FR" sz="2400" b="1" dirty="0"/>
          </a:p>
        </p:txBody>
      </p:sp>
      <p:sp>
        <p:nvSpPr>
          <p:cNvPr id="7" name="Flèche vers le bas 6"/>
          <p:cNvSpPr/>
          <p:nvPr/>
        </p:nvSpPr>
        <p:spPr>
          <a:xfrm>
            <a:off x="5512157" y="1717908"/>
            <a:ext cx="309093" cy="235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5512157" y="3562573"/>
            <a:ext cx="321972" cy="245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5151548" y="4576410"/>
            <a:ext cx="1030310" cy="244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5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11856</TotalTime>
  <Words>3317</Words>
  <Application>Microsoft Office PowerPoint</Application>
  <PresentationFormat>Grand écran</PresentationFormat>
  <Paragraphs>1114</Paragraphs>
  <Slides>65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77" baseType="lpstr">
      <vt:lpstr>Aharoni</vt:lpstr>
      <vt:lpstr>Arial</vt:lpstr>
      <vt:lpstr>Arial Black</vt:lpstr>
      <vt:lpstr>Browallia New</vt:lpstr>
      <vt:lpstr>Calibri</vt:lpstr>
      <vt:lpstr>Cambria</vt:lpstr>
      <vt:lpstr>Century Gothic</vt:lpstr>
      <vt:lpstr>Courier New</vt:lpstr>
      <vt:lpstr>Times New Roman</vt:lpstr>
      <vt:lpstr>Wingdings</vt:lpstr>
      <vt:lpstr>Wingdings 3</vt:lpstr>
      <vt:lpstr>Brin</vt:lpstr>
      <vt:lpstr>HYPOVITAMINOSE D SEVERE ET INFECTION A EPSTEIN-BARR VIRUS DANS  L’ETIOPATHOGENIE DES LEIOMYOMES UTERINS CHEZ LA FEMME CONGOLAISE DE KINSHASA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PLAN DE L’EXPOSE</vt:lpstr>
      <vt:lpstr>I. INTRODUSTION          </vt:lpstr>
      <vt:lpstr> LEIOMYOME UTERIN</vt:lpstr>
      <vt:lpstr> AU STADE ACTUELLE DE CONNAISANCES   L’ETIOPATHOGENIE DES LMU N’EST CEPENDANT PAS ENCORE   TOTALEMENT   ELUCIDEE</vt:lpstr>
      <vt:lpstr>NÉANMOINS AU COURS DE CETTE DERNIÈRE DÉCENNIE, </vt:lpstr>
      <vt:lpstr>          VITAMINE D</vt:lpstr>
      <vt:lpstr> Fig.1. Action antiproliférative de la vitamine D sur les LMU    Halder et al. ( USA 2011, 2012)  et  Sharan et al. (USA 2011). </vt:lpstr>
      <vt:lpstr>TROIS ÉTUDES ÉPIDÉMIOLOGIQUES COMPARATIVES  Sabry M, et al. ( EGYPTE 2013), Paffioni A, et al. (ITALIE 2013), Baird DD, et al. (USA 2013) </vt:lpstr>
      <vt:lpstr>    EBV(1)</vt:lpstr>
      <vt:lpstr>                             EBV (2) </vt:lpstr>
      <vt:lpstr>EBV (3)</vt:lpstr>
      <vt:lpstr>                             REGULATION DU SYSTÈME IMMUNITAIRE PAR LA VITAMINE D                                    ACTIVATION / IMMUNITE NATURELLE                            INHIBITION / IMMUNITE ACQUISE              Fig. 2. Implication de la vitamine D dans le système immunitaire comme immunodulateur</vt:lpstr>
      <vt:lpstr>     EN RDC (1)</vt:lpstr>
      <vt:lpstr>EN RDC (2)</vt:lpstr>
      <vt:lpstr>EN RDC (3)</vt:lpstr>
      <vt:lpstr>EN RDC (4)</vt:lpstr>
      <vt:lpstr>I.3. QUESTIONS DE RECHERCHE</vt:lpstr>
      <vt:lpstr>I.4.MODELE CONCEPTUEL DU ROLE DE L’HYPOVITAMINOSE D ET DE L’INFECTION A EBV                                               DANS   L’ETIOPATHOGENIE DES LMU (Fig. 3).</vt:lpstr>
      <vt:lpstr>I.5. HYPOTHESES</vt:lpstr>
      <vt:lpstr>I.6. BUT ET OBJECTIFS</vt:lpstr>
      <vt:lpstr>Présentation PowerPoint</vt:lpstr>
      <vt:lpstr>II/III  ETUDES REALISEES ET LEURS RESULTATS</vt:lpstr>
      <vt:lpstr>Pour vérifier les hypothèses de travail et atteindre les objectifs                       TROIS  TYPES D’ ETUDES</vt:lpstr>
      <vt:lpstr>        ETUDE ANALYTIQUE CAS- TEMOINS</vt:lpstr>
      <vt:lpstr>FACTEURS DE RISQUE POTENTIELS</vt:lpstr>
      <vt:lpstr> ANALYSE STATISTIQUE</vt:lpstr>
      <vt:lpstr>Tableau. I. DETERMINANTS DU RISQUE DES LMU</vt:lpstr>
      <vt:lpstr>ETUDE DESCRIPTIVE TRANSVERSALE</vt:lpstr>
      <vt:lpstr>METHODE</vt:lpstr>
      <vt:lpstr> ANALYSE STATISTIQUE:</vt:lpstr>
      <vt:lpstr>                            Tableau II: TYPES  HISTOPATHOLOGIQUES DES LMU</vt:lpstr>
      <vt:lpstr> Fig 3. ASPECTS HISTOPATHOLOGIQUES DES LMU EN MICROSCOPIQUES OPTIQUE (HEX10)                          A: LMU CELLULAIRE</vt:lpstr>
      <vt:lpstr> Fig 3. ASPECTS HISTOPATHOLOGIQUES DES LMU EN MICROSCOPIQUES OPTIQUE (HEX10)                     B: LMU HEMMORRAGIQUE</vt:lpstr>
      <vt:lpstr> Fig 3. ASPECTS HISTOPATHOLOGIQUES DES LMU EN MICROSCOPIQUES OPTIQUE (HEX10)                         C: LMU MTOTIQUEMENT ACTIF</vt:lpstr>
      <vt:lpstr> Fig 3. ASPECTS HISTOPATHOLOGIQUES DES LMU EN MICROSCOPIQUES OPTIQUE (HEX10)                      D: LMU EPITHELIODE</vt:lpstr>
      <vt:lpstr> Fig 3. ASPECTS HISTOPATHOLOGIQUES DES LMU EN MICROSCOPIQUES OPTIQUE (HEX10)                      E: LMU ATYPIQUE</vt:lpstr>
      <vt:lpstr> Fig 3. ASPECTS HISTOPATHOLOGIQUES DES LMU EN MICROSCOPIQUES OPTIQUE (HEX10)                               F: LMU MYXOIDE</vt:lpstr>
      <vt:lpstr> Tableau III. EXPRESSION DES GENES CODANT POUR LES PROTEINES Bcl-2 et LMP1</vt:lpstr>
      <vt:lpstr>              Fig 4. ASPECTS IMMUNOHISTOCHIMIQUES  DE Ki67,Bcl-2,Bax ,LMP1 EN MICROSCOPIQUE  OPTIQUE                            A : POSITIVITE DE Bcl-2 </vt:lpstr>
      <vt:lpstr>              Fig 4. ASPECTS IMMUNOHISTOCHIMIQUES  DE Ki67,Bcl-2,Bax ,LMP1 EN MICROSCOPIQUE  OPTIQUE                           B : POSITIVITE DE LMP1 </vt:lpstr>
      <vt:lpstr> Tableau IV.  EXPRESSION DES GENES CODANT POUR LES PROTEINES Bcl-2 et                                       LMP1 SELON  LE TYPE  HISTOPATHOLOGIQUE DES LMU</vt:lpstr>
      <vt:lpstr>        ETUDE  DESCRIPTIVE D’ASSOCIATION</vt:lpstr>
      <vt:lpstr>VARIABLES D’INTÉRÊT :</vt:lpstr>
      <vt:lpstr>ANALYSE STATISTIQUE:</vt:lpstr>
      <vt:lpstr>Tableau V. DETERMINANTS DE L’EXPRESSION DU GENE CODANT POUR LA PROTEINE Bcl-2</vt:lpstr>
      <vt:lpstr>Tableau VI. DETERMINANTS DE L’EXPRESSION DU GENE CODANT POUR LA PROTEINE LMP1</vt:lpstr>
      <vt:lpstr>III. DISCUSSION</vt:lpstr>
      <vt:lpstr>POINTS DE DISCUSSION</vt:lpstr>
      <vt:lpstr>  III.1. VITAMINE D ET  RISQUE DES LMU (1)    </vt:lpstr>
      <vt:lpstr>  III.1. VITAMINE D ET  RISQUE DES LMU (2)    </vt:lpstr>
      <vt:lpstr>                                     III.2. PROFIL HISTOPATHOLOGIQUE DES LMU</vt:lpstr>
      <vt:lpstr>III.3. EXPRESSION DU GÈNE CODANT POUR LA PROTÉINE  BCL-2</vt:lpstr>
      <vt:lpstr>III.4. EXPRESSION DU GENE CODANT POUR LA PROTEINE LMP1</vt:lpstr>
      <vt:lpstr>   III.5. EXPRESSION DES GENES Bcl-2 ET LMP1 EN FONCTION DE TYPE HISTOPATHOLOGIQUE DES LMU</vt:lpstr>
      <vt:lpstr> III.6. ASSOCIATION ENTRE L’HYPOVITAMINOSE D SÉVÈRE ET L’EXPRESSION  DES GÈNES CODANT POUR LES PROTÉINES BCL-2 ET LMP1 (1)</vt:lpstr>
      <vt:lpstr>  III.6. (2)     Face à la méconnaissance de l’étiopathogenie des LMU, ces deux  résultats, suggèrent l’existence de deux voies pathogéniques de ces tumeurs chez la femme Congolaise.</vt:lpstr>
      <vt:lpstr> III.7. VERIFICATION DES HYPOTHESES (1)</vt:lpstr>
      <vt:lpstr> III.7. VERIFICATION DES HYPOTHESES (2)</vt:lpstr>
      <vt:lpstr>III.7. VERIFICATION DES HYPOYHESES (3)</vt:lpstr>
      <vt:lpstr>IV. CONCLUSION GENERALE (1)</vt:lpstr>
      <vt:lpstr>IV.  CONCLUSION GENERALE (2)</vt:lpstr>
      <vt:lpstr>V.  PERSPECTIVES D’AVENIR (1) </vt:lpstr>
      <vt:lpstr>V.  PERSPECTIVES D’AVENIR (2) </vt:lpstr>
      <vt:lpstr>MERCI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HYPOVITAMINOSE D,EXPRESSION DES GENES Bcl2,Bax et LMP1 DANS L’ETIOPATHOGENIE DES LEIOMYOMES UTERINS CHEZ LA FEMME CONGOLAISE DE KINSHASA</dc:title>
  <dc:creator>Dr_INGALA</dc:creator>
  <cp:lastModifiedBy>Dr_INGALA</cp:lastModifiedBy>
  <cp:revision>902</cp:revision>
  <dcterms:created xsi:type="dcterms:W3CDTF">2017-05-17T09:28:19Z</dcterms:created>
  <dcterms:modified xsi:type="dcterms:W3CDTF">2018-12-08T15:07:19Z</dcterms:modified>
</cp:coreProperties>
</file>